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8229600" cx="14630400"/>
  <p:notesSz cx="6858000" cy="9144000"/>
  <p:embeddedFontLst>
    <p:embeddedFont>
      <p:font typeface="Helvetica Neue"/>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5AA01B2-DEB4-4188-B11D-6F5910436429}">
  <a:tblStyle styleId="{15AA01B2-DEB4-4188-B11D-6F59104364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regular.fntdata"/><Relationship Id="rId47" Type="http://schemas.openxmlformats.org/officeDocument/2006/relationships/slide" Target="slides/slide41.xml"/><Relationship Id="rId49"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5.xml"/><Relationship Id="rId55" Type="http://schemas.openxmlformats.org/officeDocument/2006/relationships/font" Target="fonts/OpenSans-boldItalic.fntdata"/><Relationship Id="rId10" Type="http://schemas.openxmlformats.org/officeDocument/2006/relationships/slide" Target="slides/slide4.xml"/><Relationship Id="rId54"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cointalk.org/index.php?topic=375643.0"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yptoslate.com/understanding-daico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VladZamfir/status/942274730182283264"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fatf-gafi.org/media/fatf/documents/reports/Virtual-currency-key-definitions-and-potential-aml-cft-risks.pdf"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itcoinmarketjournal.com/ico-regulation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therboard.vice.com/en_us/article/ev57p4/i-went-to-the-first-live-auction-for-rare-pepes-on-the-blockchain" TargetMode="External"/><Relationship Id="rId3" Type="http://schemas.openxmlformats.org/officeDocument/2006/relationships/hyperlink" Target="https://hackernoon.com/the-effect-of-cryptokitties-97a9daaab2ad" TargetMode="External"/><Relationship Id="rId4" Type="http://schemas.openxmlformats.org/officeDocument/2006/relationships/hyperlink" Target="https://medium.com/@coin_and_peace/rarepepe-is-the-most-innovative-project-in-the-crypto-space-seriously-6d6b74749687"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ckernoon.com/an-undervalued-blockchain-market-in-china-is-good-news-for-you-d0c010170622"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7" name="Shape 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91" name="Shape 19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1100" u="none" cap="none" strike="noStrike">
              <a:latin typeface="Arial"/>
              <a:ea typeface="Arial"/>
              <a:cs typeface="Arial"/>
              <a:sym typeface="Arial"/>
            </a:endParaRPr>
          </a:p>
          <a:p>
            <a:pPr indent="0" lvl="0" marL="0" marR="0" rtl="0" algn="l">
              <a:spcBef>
                <a:spcPts val="0"/>
              </a:spcBef>
              <a:spcAft>
                <a:spcPts val="0"/>
              </a:spcAft>
              <a:buNone/>
            </a:pPr>
            <a:r>
              <a:t/>
            </a:r>
            <a:endParaRPr b="0" i="0" sz="1100" u="none" cap="none" strike="noStrike">
              <a:latin typeface="Arial"/>
              <a:ea typeface="Arial"/>
              <a:cs typeface="Arial"/>
              <a:sym typeface="Arial"/>
            </a:endParaRPr>
          </a:p>
          <a:p>
            <a:pPr indent="0" lvl="0" marL="0" marR="0" rtl="0" algn="l">
              <a:spcBef>
                <a:spcPts val="0"/>
              </a:spcBef>
              <a:spcAft>
                <a:spcPts val="0"/>
              </a:spcAft>
              <a:buNone/>
            </a:pPr>
            <a:r>
              <a:rPr b="0" i="0" lang="en-US" sz="1100" u="none" cap="none" strike="noStrike">
                <a:latin typeface="Arial"/>
                <a:ea typeface="Arial"/>
                <a:cs typeface="Arial"/>
                <a:sym typeface="Arial"/>
              </a:rPr>
              <a:t>Decentralized application of Cryptokitties (without Token. Value generated without token) Google = "Crypto - personal ownership of digital asset integrated into their gaming platforms"</a:t>
            </a:r>
            <a:endParaRPr/>
          </a:p>
          <a:p>
            <a:pPr indent="0" lvl="0" marL="0" marR="0" rtl="0" algn="l">
              <a:spcBef>
                <a:spcPts val="0"/>
              </a:spcBef>
              <a:spcAft>
                <a:spcPts val="0"/>
              </a:spcAft>
              <a:buNone/>
            </a:pPr>
            <a:r>
              <a:t/>
            </a:r>
            <a:endParaRPr b="0" i="0" sz="1100" u="none" cap="none"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03" name="Shape 20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Qns: Value captured in application vs protocol layer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17" name="Shape 21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Qns: Value captured in application vs protocol layer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23" name="Shape 22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t>Explain DLT briefly + examples. </a:t>
            </a:r>
            <a:br>
              <a:rPr lang="en-US" sz="1100"/>
            </a:br>
            <a:br>
              <a:rPr lang="en-US" sz="1100"/>
            </a:br>
            <a:r>
              <a:rPr lang="en-US" sz="1100"/>
              <a:t>*Limit the scope abit - dont go into blockchain vs DLT* </a:t>
            </a:r>
            <a:endParaRPr sz="1100"/>
          </a:p>
          <a:p>
            <a:pPr indent="0" lvl="0" marL="0" marR="0" rtl="0" algn="l">
              <a:spcBef>
                <a:spcPts val="0"/>
              </a:spcBef>
              <a:spcAft>
                <a:spcPts val="0"/>
              </a:spcAft>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3" name="Shape 26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0"/>
              </a:spcBef>
              <a:spcAft>
                <a:spcPts val="0"/>
              </a:spcAft>
              <a:buSzPts val="1400"/>
              <a:buChar char="-"/>
            </a:pPr>
            <a:r>
              <a:rPr lang="en-US" sz="1100"/>
              <a:t>Dapps or organizations wanting to build applications can choose different level of decentralization according to differing needs</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9" name="Shape 26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t>Store of value - payment - services token </a:t>
            </a:r>
            <a:endParaRPr sz="1100"/>
          </a:p>
          <a:p>
            <a:pPr indent="0" lvl="0" marL="0" marR="0" rtl="0" algn="l">
              <a:spcBef>
                <a:spcPts val="0"/>
              </a:spcBef>
              <a:spcAft>
                <a:spcPts val="0"/>
              </a:spcAft>
              <a:buNone/>
            </a:pPr>
            <a:r>
              <a:rPr lang="en-US" sz="1100"/>
              <a:t>&gt;&gt; There’re overlaps </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75" name="Shape 27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Qns: Value captured in application vs protocol layer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5" name="Shape 28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92" name="Shape 29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ICOs that have raised $$ </a:t>
            </a:r>
            <a:endParaRPr/>
          </a:p>
          <a:p>
            <a:pPr indent="0" lvl="0" marL="0" marR="0" rtl="0" algn="l">
              <a:spcBef>
                <a:spcPts val="0"/>
              </a:spcBef>
              <a:spcAft>
                <a:spcPts val="0"/>
              </a:spcAft>
              <a:buNone/>
            </a:pPr>
            <a:r>
              <a:rPr lang="en-US"/>
              <a:t>CMD: is ‘successful’ defined by how much money was raised? Or should ‘success’ be used to describe startups that actually deliver tech/services/innovation?  Might be a dangerous precedent to say the entity is ‘successful’ by merely raising money.  </a:t>
            </a:r>
            <a:endParaRPr/>
          </a:p>
          <a:p>
            <a:pPr indent="0" lvl="0" marL="0" marR="0" rtl="0" algn="l">
              <a:spcBef>
                <a:spcPts val="0"/>
              </a:spcBef>
              <a:spcAft>
                <a:spcPts val="0"/>
              </a:spcAft>
              <a:buNone/>
            </a:pPr>
            <a:r>
              <a:rPr lang="en-US"/>
              <a:t>Or put “successful” in quotes ?</a:t>
            </a:r>
            <a:endParaRPr/>
          </a:p>
          <a:p>
            <a:pPr indent="0" lvl="0" marL="0" marR="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03" name="Shape 10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p>
          <a:p>
            <a:pPr indent="0" lvl="0" marL="0" marR="0" rtl="0" algn="l">
              <a:spcBef>
                <a:spcPts val="0"/>
              </a:spcBef>
              <a:spcAft>
                <a:spcPts val="0"/>
              </a:spcAft>
              <a:buNone/>
            </a:pPr>
            <a:r>
              <a:rPr lang="en-US" sz="1100" u="sng">
                <a:solidFill>
                  <a:schemeClr val="hlink"/>
                </a:solidFill>
                <a:hlinkClick r:id="rId2"/>
              </a:rPr>
              <a:t>https://bitcointalk.org/index.php?topic=375643.0</a:t>
            </a:r>
            <a:r>
              <a:rPr lang="en-US" sz="1100">
                <a:solidFill>
                  <a:schemeClr val="dk1"/>
                </a:solidFill>
              </a:rPr>
              <a:t> &lt;--Screenshot </a:t>
            </a:r>
            <a:br>
              <a:rPr b="0" i="0" lang="en-US" sz="1100" u="none" cap="none" strike="noStrike">
                <a:latin typeface="Arial"/>
                <a:ea typeface="Arial"/>
                <a:cs typeface="Arial"/>
                <a:sym typeface="Arial"/>
              </a:rPr>
            </a:br>
            <a:endParaRPr b="0" i="0" sz="1100" u="none" cap="none" strike="noStrike">
              <a:latin typeface="Arial"/>
              <a:ea typeface="Arial"/>
              <a:cs typeface="Arial"/>
              <a:sym typeface="Arial"/>
            </a:endParaRPr>
          </a:p>
          <a:p>
            <a:pPr indent="0" lvl="0" marL="0" marR="0" rtl="0" algn="l">
              <a:spcBef>
                <a:spcPts val="0"/>
              </a:spcBef>
              <a:spcAft>
                <a:spcPts val="0"/>
              </a:spcAft>
              <a:buNone/>
            </a:pPr>
            <a:r>
              <a:rPr lang="en-US" sz="1100"/>
              <a:t>Storyline of current </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rPr lang="en-US" sz="1100"/>
              <a:t>Group mentality &gt; possibly first case of capturing communal value &gt; communal distrust of present financial institutions </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rPr lang="en-US" sz="1100"/>
              <a:t>https://bitcointalk.org/index.php?topic=375643.0</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98" name="Shape 29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Qns: Value captured in application vs protocol layer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05" name="Shape 30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Qns: Value captured in application vs protocol layer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1" name="Shape 31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7" name="Shape 31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5" name="Shape 32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Qns: Value captured in application vs protocol layer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31" name="Shape 33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marR="0" rtl="0" algn="l">
              <a:spcBef>
                <a:spcPts val="0"/>
              </a:spcBef>
              <a:spcAft>
                <a:spcPts val="0"/>
              </a:spcAft>
              <a:buSzPts val="1100"/>
              <a:buChar char="+"/>
            </a:pPr>
            <a:r>
              <a:rPr lang="en-US" sz="1100"/>
              <a:t>@Ming You: recent scandal “painting the tape” = </a:t>
            </a:r>
            <a:endParaRPr sz="1100"/>
          </a:p>
          <a:p>
            <a:pPr indent="-298450" lvl="0" marL="457200" marR="0" rtl="0" algn="l">
              <a:spcBef>
                <a:spcPts val="0"/>
              </a:spcBef>
              <a:spcAft>
                <a:spcPts val="0"/>
              </a:spcAft>
              <a:buSzPts val="1100"/>
              <a:buChar char="+"/>
            </a:pPr>
            <a:r>
              <a:t/>
            </a: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37" name="Shape 33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Qns: Value captured in application vs protocol layer</a:t>
            </a:r>
            <a:endParaRPr b="0" i="0" sz="1100" u="none" cap="none" strike="noStrike">
              <a:latin typeface="Arial"/>
              <a:ea typeface="Arial"/>
              <a:cs typeface="Arial"/>
              <a:sym typeface="Arial"/>
            </a:endParaRPr>
          </a:p>
          <a:p>
            <a:pPr indent="0" lvl="0" marL="0" marR="0" rtl="0" algn="l">
              <a:spcBef>
                <a:spcPts val="0"/>
              </a:spcBef>
              <a:spcAft>
                <a:spcPts val="0"/>
              </a:spcAft>
              <a:buNone/>
            </a:pPr>
            <a:r>
              <a:t/>
            </a:r>
            <a:endParaRPr sz="1100"/>
          </a:p>
          <a:p>
            <a:pPr indent="0" lvl="0" marL="0" marR="0" rtl="0" algn="l">
              <a:spcBef>
                <a:spcPts val="0"/>
              </a:spcBef>
              <a:spcAft>
                <a:spcPts val="0"/>
              </a:spcAft>
              <a:buNone/>
            </a:pPr>
            <a:r>
              <a:rPr lang="en-US" sz="1100"/>
              <a:t>Unsustainable Revenue Multiple (Expectation </a:t>
            </a:r>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44" name="Shape 34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58" name="Shape 3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u="sng">
                <a:solidFill>
                  <a:schemeClr val="hlink"/>
                </a:solidFill>
                <a:hlinkClick r:id="rId2"/>
              </a:rPr>
              <a:t>https://cryptoslate.com/understanding-daicos/</a:t>
            </a:r>
            <a:r>
              <a:rPr lang="en-US" sz="1100"/>
              <a:t>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3" name="Shape 11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64" name="Shape 36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DLT framework = </a:t>
            </a:r>
            <a:r>
              <a:rPr lang="en-US" sz="1100" u="sng">
                <a:solidFill>
                  <a:schemeClr val="hlink"/>
                </a:solidFill>
                <a:hlinkClick r:id="rId2"/>
              </a:rPr>
              <a:t>https://twitter.com/VladZamfir/status/942274730182283264</a:t>
            </a:r>
            <a:r>
              <a:rPr lang="en-US" sz="1100"/>
              <a:t> </a:t>
            </a:r>
            <a:endParaRPr sz="1100"/>
          </a:p>
          <a:p>
            <a:pPr indent="0" lvl="0" marL="0" marR="0" rtl="0" algn="l">
              <a:spcBef>
                <a:spcPts val="0"/>
              </a:spcBef>
              <a:spcAft>
                <a:spcPts val="0"/>
              </a:spcAft>
              <a:buNone/>
            </a:pPr>
            <a:r>
              <a:t/>
            </a:r>
            <a:endParaRPr sz="11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2" name="Shape 37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u="sng">
                <a:solidFill>
                  <a:schemeClr val="hlink"/>
                </a:solidFill>
                <a:hlinkClick r:id="rId2"/>
              </a:rPr>
              <a:t>http://www.fatf-gafi.org/media/fatf/documents/reports/Virtual-currency-key-definitions-and-potential-aml-cft-risks.pdf</a:t>
            </a:r>
            <a:endParaRPr sz="1100"/>
          </a:p>
          <a:p>
            <a:pPr indent="0" lvl="0" marL="0" marR="0" rtl="0" algn="l">
              <a:spcBef>
                <a:spcPts val="0"/>
              </a:spcBef>
              <a:spcAft>
                <a:spcPts val="0"/>
              </a:spcAft>
              <a:buNone/>
            </a:pPr>
            <a:r>
              <a:t/>
            </a:r>
            <a:endParaRPr sz="1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9" name="Shape 37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87" name="Shape 38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23076"/>
              </a:lnSpc>
              <a:spcBef>
                <a:spcPts val="0"/>
              </a:spcBef>
              <a:spcAft>
                <a:spcPts val="0"/>
              </a:spcAft>
              <a:buSzPts val="1300"/>
              <a:buNone/>
            </a:pPr>
            <a:r>
              <a:rPr lang="en-US" sz="1100" u="sng">
                <a:solidFill>
                  <a:schemeClr val="hlink"/>
                </a:solidFill>
                <a:hlinkClick r:id="rId2"/>
              </a:rPr>
              <a:t>https://www.bitcoinmarketjournal.com/ico-regulations/</a:t>
            </a:r>
            <a:endParaRPr sz="1100"/>
          </a:p>
          <a:p>
            <a:pPr indent="0" lvl="0" marL="0" rtl="0">
              <a:lnSpc>
                <a:spcPct val="123076"/>
              </a:lnSpc>
              <a:spcBef>
                <a:spcPts val="0"/>
              </a:spcBef>
              <a:spcAft>
                <a:spcPts val="0"/>
              </a:spcAft>
              <a:buSzPts val="1300"/>
              <a:buNone/>
            </a:pPr>
            <a:r>
              <a:t/>
            </a:r>
            <a:endParaRPr sz="1100"/>
          </a:p>
          <a:p>
            <a:pPr indent="0" lvl="0" marL="0" rtl="0">
              <a:lnSpc>
                <a:spcPct val="123076"/>
              </a:lnSpc>
              <a:spcBef>
                <a:spcPts val="0"/>
              </a:spcBef>
              <a:spcAft>
                <a:spcPts val="0"/>
              </a:spcAft>
              <a:buSzPts val="1300"/>
              <a:buNone/>
            </a:pPr>
            <a:r>
              <a:t/>
            </a:r>
            <a:endParaRPr sz="14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21" name="Shape 42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23076"/>
              </a:lnSpc>
              <a:spcBef>
                <a:spcPts val="0"/>
              </a:spcBef>
              <a:spcAft>
                <a:spcPts val="0"/>
              </a:spcAft>
              <a:buSzPts val="1300"/>
              <a:buNone/>
            </a:pPr>
            <a:r>
              <a:rPr lang="en-US" sz="1300" u="sng">
                <a:solidFill>
                  <a:schemeClr val="hlink"/>
                </a:solidFill>
                <a:latin typeface="Helvetica Neue"/>
                <a:ea typeface="Helvetica Neue"/>
                <a:cs typeface="Helvetica Neue"/>
                <a:sym typeface="Helvetica Neue"/>
                <a:hlinkClick r:id="rId2"/>
              </a:rPr>
              <a:t>https://motherboard.vice.com/en_us/article/ev57p4/i-went-to-the-first-live-auction-for-rare-pepes-on-the-blockchain</a:t>
            </a:r>
            <a:endParaRPr sz="1400">
              <a:solidFill>
                <a:schemeClr val="dk1"/>
              </a:solidFill>
            </a:endParaRPr>
          </a:p>
          <a:p>
            <a:pPr indent="0" lvl="0" marL="0">
              <a:spcBef>
                <a:spcPts val="0"/>
              </a:spcBef>
              <a:spcAft>
                <a:spcPts val="0"/>
              </a:spcAft>
              <a:buSzPts val="1400"/>
              <a:buNone/>
            </a:pPr>
            <a:r>
              <a:rPr lang="en-US" sz="1400" u="sng">
                <a:solidFill>
                  <a:schemeClr val="hlink"/>
                </a:solidFill>
                <a:hlinkClick r:id="rId3"/>
              </a:rPr>
              <a:t>https://hackernoon.com/the-effect-of-cryptokitties-97a9daaab2ad</a:t>
            </a:r>
            <a:endParaRPr sz="1400">
              <a:solidFill>
                <a:schemeClr val="dk1"/>
              </a:solidFill>
            </a:endParaRPr>
          </a:p>
          <a:p>
            <a:pPr indent="0" lvl="0" marL="0" rtl="0">
              <a:lnSpc>
                <a:spcPct val="123076"/>
              </a:lnSpc>
              <a:spcBef>
                <a:spcPts val="0"/>
              </a:spcBef>
              <a:spcAft>
                <a:spcPts val="0"/>
              </a:spcAft>
              <a:buSzPts val="1300"/>
              <a:buNone/>
            </a:pPr>
            <a:r>
              <a:rPr lang="en-US" sz="1300" u="sng">
                <a:solidFill>
                  <a:schemeClr val="hlink"/>
                </a:solidFill>
                <a:latin typeface="Helvetica Neue"/>
                <a:ea typeface="Helvetica Neue"/>
                <a:cs typeface="Helvetica Neue"/>
                <a:sym typeface="Helvetica Neue"/>
                <a:hlinkClick r:id="rId4"/>
              </a:rPr>
              <a:t>https://medium.com/@coin_and_peace/rarepepe-is-the-most-innovative-project-in-the-crypto-space-seriously-6d6b74749687</a:t>
            </a:r>
            <a:r>
              <a:rPr lang="en-US" sz="1300">
                <a:solidFill>
                  <a:srgbClr val="262626"/>
                </a:solidFill>
                <a:latin typeface="Helvetica Neue"/>
                <a:ea typeface="Helvetica Neue"/>
                <a:cs typeface="Helvetica Neue"/>
                <a:sym typeface="Helvetica Neue"/>
              </a:rPr>
              <a:t> </a:t>
            </a:r>
            <a:endParaRPr sz="1300">
              <a:solidFill>
                <a:srgbClr val="262626"/>
              </a:solidFill>
              <a:latin typeface="Helvetica Neue"/>
              <a:ea typeface="Helvetica Neue"/>
              <a:cs typeface="Helvetica Neue"/>
              <a:sym typeface="Helvetica Neue"/>
            </a:endParaRPr>
          </a:p>
          <a:p>
            <a:pPr indent="0" lvl="0" marL="0" rtl="0">
              <a:lnSpc>
                <a:spcPct val="123076"/>
              </a:lnSpc>
              <a:spcBef>
                <a:spcPts val="0"/>
              </a:spcBef>
              <a:spcAft>
                <a:spcPts val="0"/>
              </a:spcAft>
              <a:buClr>
                <a:srgbClr val="262626"/>
              </a:buClr>
              <a:buSzPts val="1300"/>
              <a:buFont typeface="Helvetica Neue"/>
              <a:buNone/>
            </a:pPr>
            <a:r>
              <a:t/>
            </a:r>
            <a:endParaRPr sz="1300">
              <a:solidFill>
                <a:srgbClr val="262626"/>
              </a:solidFill>
              <a:latin typeface="Helvetica Neue"/>
              <a:ea typeface="Helvetica Neue"/>
              <a:cs typeface="Helvetica Neue"/>
              <a:sym typeface="Helvetica Neue"/>
            </a:endParaRPr>
          </a:p>
          <a:p>
            <a:pPr indent="0" lvl="0" marL="0" rtl="0">
              <a:spcBef>
                <a:spcPts val="0"/>
              </a:spcBef>
              <a:spcAft>
                <a:spcPts val="0"/>
              </a:spcAft>
              <a:buSzPts val="1400"/>
              <a:buNone/>
            </a:pPr>
            <a:r>
              <a:t/>
            </a:r>
            <a:endParaRPr sz="1400">
              <a:solidFill>
                <a:schemeClr val="dk1"/>
              </a:solidFill>
            </a:endParaRPr>
          </a:p>
          <a:p>
            <a:pPr indent="0" lvl="0" marL="0" rtl="0">
              <a:spcBef>
                <a:spcPts val="0"/>
              </a:spcBef>
              <a:spcAft>
                <a:spcPts val="0"/>
              </a:spcAft>
              <a:buClr>
                <a:schemeClr val="dk1"/>
              </a:buClr>
              <a:buSzPts val="1400"/>
              <a:buFont typeface="Arial"/>
              <a:buNone/>
            </a:pPr>
            <a:r>
              <a:t/>
            </a:r>
            <a:endParaRPr sz="1400">
              <a:solidFill>
                <a:schemeClr val="dk1"/>
              </a:solidFill>
            </a:endParaRPr>
          </a:p>
          <a:p>
            <a:pPr indent="0" lvl="0" marL="0" rtl="0">
              <a:lnSpc>
                <a:spcPct val="123076"/>
              </a:lnSpc>
              <a:spcBef>
                <a:spcPts val="0"/>
              </a:spcBef>
              <a:spcAft>
                <a:spcPts val="0"/>
              </a:spcAft>
              <a:buSzPts val="1300"/>
              <a:buNone/>
            </a:pPr>
            <a:r>
              <a:t/>
            </a:r>
            <a:endParaRPr sz="14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30" name="Shape 43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More Examples throughout presentation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42" name="Shape 44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u="sng">
                <a:solidFill>
                  <a:schemeClr val="hlink"/>
                </a:solidFill>
                <a:hlinkClick r:id="rId2"/>
              </a:rPr>
              <a:t>https://hackernoon.com/an-undervalued-blockchain-market-in-china-is-good-news-for-you-d0c010170622</a:t>
            </a:r>
            <a:endParaRPr/>
          </a:p>
          <a:p>
            <a:pPr indent="0" lvl="0" marL="0" marR="0" rtl="0" algn="l">
              <a:spcBef>
                <a:spcPts val="0"/>
              </a:spcBef>
              <a:spcAft>
                <a:spcPts val="0"/>
              </a:spcAft>
              <a:buNone/>
            </a:pPr>
            <a:r>
              <a:rPr lang="en-US"/>
              <a:t>China visit - the facade from outside that china is against crypto and blockchain is false.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1" name="Shape 45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More Examples throughout presentation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7" name="Shape 45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More Examples throughout presentation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25" name="Shape 12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66" name="Shape 46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More Examples throughout presentation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75" name="Shape 47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More Examples throughout presentation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39" name="Shape 13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#challenges, scalability = PoS, DAG-based Hashgraph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46" name="Shape 14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marR="0" rtl="0" algn="l">
              <a:spcBef>
                <a:spcPts val="0"/>
              </a:spcBef>
              <a:spcAft>
                <a:spcPts val="0"/>
              </a:spcAft>
              <a:buSzPts val="1100"/>
              <a:buChar char="-"/>
            </a:pPr>
            <a:r>
              <a:rPr lang="en-US" sz="1100"/>
              <a:t>Examples at every layer</a:t>
            </a:r>
            <a:endParaRPr sz="1100"/>
          </a:p>
          <a:p>
            <a:pPr indent="0" lvl="0" marL="0" marR="0" rtl="0" algn="l">
              <a:spcBef>
                <a:spcPts val="0"/>
              </a:spcBef>
              <a:spcAft>
                <a:spcPts val="0"/>
              </a:spcAft>
              <a:buNone/>
            </a:pPr>
            <a:r>
              <a:rPr lang="en-US" sz="1100"/>
              <a:t>&gt;&gt; Parallels at every layer (token vs equity/revenue?)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58" name="Shape 1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t>Use the layman analogy of: </a:t>
            </a:r>
            <a:endParaRPr sz="1100"/>
          </a:p>
          <a:p>
            <a:pPr indent="-298450" lvl="0" marL="457200" marR="0" rtl="0" algn="l">
              <a:spcBef>
                <a:spcPts val="0"/>
              </a:spcBef>
              <a:spcAft>
                <a:spcPts val="0"/>
              </a:spcAft>
              <a:buSzPts val="1100"/>
              <a:buChar char="-"/>
            </a:pPr>
            <a:r>
              <a:rPr lang="en-US" sz="1100"/>
              <a:t>Apple swap for BTC. willing buyer willing seller = lock in of “one apple value” &gt; geeks loving the cool concept &gt; silkroad &gt; liquidity establishment of BTC &gt; into other alternative coins. </a:t>
            </a:r>
            <a:endParaRPr sz="1100"/>
          </a:p>
          <a:p>
            <a:pPr indent="0" lvl="0" marL="0" marR="0" rtl="0" algn="l">
              <a:spcBef>
                <a:spcPts val="0"/>
              </a:spcBef>
              <a:spcAft>
                <a:spcPts val="0"/>
              </a:spcAft>
              <a:buNone/>
            </a:pPr>
            <a:r>
              <a:t/>
            </a:r>
            <a:endParaRPr sz="1100"/>
          </a:p>
          <a:p>
            <a:pPr indent="0" lvl="0" marL="0" marR="0" rtl="0" algn="l">
              <a:spcBef>
                <a:spcPts val="0"/>
              </a:spcBef>
              <a:spcAft>
                <a:spcPts val="0"/>
              </a:spcAft>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69" name="Shape 16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 More light into Private vs Public Blockchain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80" name="Shape 18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Qns: Value captured in application vs protocol layer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title"/>
          </p:nvPr>
        </p:nvSpPr>
        <p:spPr>
          <a:xfrm>
            <a:off x="1097280" y="2556511"/>
            <a:ext cx="12435841" cy="176403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11" name="Shape 11"/>
          <p:cNvSpPr txBox="1"/>
          <p:nvPr>
            <p:ph idx="1" type="body"/>
          </p:nvPr>
        </p:nvSpPr>
        <p:spPr>
          <a:xfrm>
            <a:off x="2194560" y="4663440"/>
            <a:ext cx="10241281" cy="2103121"/>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6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228600" lvl="1" marL="914400" marR="0" rtl="0" algn="ctr">
              <a:lnSpc>
                <a:spcPct val="100000"/>
              </a:lnSpc>
              <a:spcBef>
                <a:spcPts val="6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2pPr>
            <a:lvl3pPr indent="-228600" lvl="2" marL="1371600" marR="0" rtl="0" algn="ctr">
              <a:lnSpc>
                <a:spcPct val="100000"/>
              </a:lnSpc>
              <a:spcBef>
                <a:spcPts val="6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3pPr>
            <a:lvl4pPr indent="-228600" lvl="3" marL="1828800" marR="0" rtl="0" algn="ctr">
              <a:lnSpc>
                <a:spcPct val="100000"/>
              </a:lnSpc>
              <a:spcBef>
                <a:spcPts val="6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4pPr>
            <a:lvl5pPr indent="-228600" lvl="4" marL="2286000" marR="0" rtl="0" algn="ctr">
              <a:lnSpc>
                <a:spcPct val="100000"/>
              </a:lnSpc>
              <a:spcBef>
                <a:spcPts val="60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12" name="Shape 12"/>
          <p:cNvSpPr txBox="1"/>
          <p:nvPr>
            <p:ph idx="12" type="sldNum"/>
          </p:nvPr>
        </p:nvSpPr>
        <p:spPr>
          <a:xfrm>
            <a:off x="13634938" y="7712096"/>
            <a:ext cx="263942" cy="269201"/>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498733" y="1191320"/>
            <a:ext cx="13632900" cy="3284100"/>
          </a:xfrm>
          <a:prstGeom prst="rect">
            <a:avLst/>
          </a:prstGeom>
        </p:spPr>
        <p:txBody>
          <a:bodyPr anchorCtr="0" anchor="b" bIns="146275" lIns="146275" spcFirstLastPara="1" rIns="146275" wrap="square" tIns="146275"/>
          <a:lstStyle>
            <a:lvl1pPr lvl="0" rtl="0" algn="ctr">
              <a:spcBef>
                <a:spcPts val="0"/>
              </a:spcBef>
              <a:spcAft>
                <a:spcPts val="0"/>
              </a:spcAft>
              <a:buSzPts val="8300"/>
              <a:buNone/>
              <a:defRPr sz="8300"/>
            </a:lvl1pPr>
            <a:lvl2pPr lvl="1" rtl="0" algn="ctr">
              <a:spcBef>
                <a:spcPts val="0"/>
              </a:spcBef>
              <a:spcAft>
                <a:spcPts val="0"/>
              </a:spcAft>
              <a:buSzPts val="8300"/>
              <a:buNone/>
              <a:defRPr sz="8300"/>
            </a:lvl2pPr>
            <a:lvl3pPr lvl="2" rtl="0" algn="ctr">
              <a:spcBef>
                <a:spcPts val="0"/>
              </a:spcBef>
              <a:spcAft>
                <a:spcPts val="0"/>
              </a:spcAft>
              <a:buSzPts val="8300"/>
              <a:buNone/>
              <a:defRPr sz="8300"/>
            </a:lvl3pPr>
            <a:lvl4pPr lvl="3" rtl="0" algn="ctr">
              <a:spcBef>
                <a:spcPts val="0"/>
              </a:spcBef>
              <a:spcAft>
                <a:spcPts val="0"/>
              </a:spcAft>
              <a:buSzPts val="8300"/>
              <a:buNone/>
              <a:defRPr sz="8300"/>
            </a:lvl4pPr>
            <a:lvl5pPr lvl="4" rtl="0" algn="ctr">
              <a:spcBef>
                <a:spcPts val="0"/>
              </a:spcBef>
              <a:spcAft>
                <a:spcPts val="0"/>
              </a:spcAft>
              <a:buSzPts val="8300"/>
              <a:buNone/>
              <a:defRPr sz="8300"/>
            </a:lvl5pPr>
            <a:lvl6pPr lvl="5" rtl="0" algn="ctr">
              <a:spcBef>
                <a:spcPts val="0"/>
              </a:spcBef>
              <a:spcAft>
                <a:spcPts val="0"/>
              </a:spcAft>
              <a:buSzPts val="8300"/>
              <a:buNone/>
              <a:defRPr sz="8300"/>
            </a:lvl6pPr>
            <a:lvl7pPr lvl="6" rtl="0" algn="ctr">
              <a:spcBef>
                <a:spcPts val="0"/>
              </a:spcBef>
              <a:spcAft>
                <a:spcPts val="0"/>
              </a:spcAft>
              <a:buSzPts val="8300"/>
              <a:buNone/>
              <a:defRPr sz="8300"/>
            </a:lvl7pPr>
            <a:lvl8pPr lvl="7" rtl="0" algn="ctr">
              <a:spcBef>
                <a:spcPts val="0"/>
              </a:spcBef>
              <a:spcAft>
                <a:spcPts val="0"/>
              </a:spcAft>
              <a:buSzPts val="8300"/>
              <a:buNone/>
              <a:defRPr sz="8300"/>
            </a:lvl8pPr>
            <a:lvl9pPr lvl="8" rtl="0" algn="ctr">
              <a:spcBef>
                <a:spcPts val="0"/>
              </a:spcBef>
              <a:spcAft>
                <a:spcPts val="0"/>
              </a:spcAft>
              <a:buSzPts val="8300"/>
              <a:buNone/>
              <a:defRPr sz="8300"/>
            </a:lvl9pPr>
          </a:lstStyle>
          <a:p/>
        </p:txBody>
      </p:sp>
      <p:sp>
        <p:nvSpPr>
          <p:cNvPr id="56" name="Shape 56"/>
          <p:cNvSpPr txBox="1"/>
          <p:nvPr>
            <p:ph idx="1" type="subTitle"/>
          </p:nvPr>
        </p:nvSpPr>
        <p:spPr>
          <a:xfrm>
            <a:off x="498720" y="4534600"/>
            <a:ext cx="13632900" cy="1268100"/>
          </a:xfrm>
          <a:prstGeom prst="rect">
            <a:avLst/>
          </a:prstGeom>
        </p:spPr>
        <p:txBody>
          <a:bodyPr anchorCtr="0" anchor="t" bIns="146275" lIns="146275" spcFirstLastPara="1" rIns="146275" wrap="square" tIns="146275"/>
          <a:lstStyle>
            <a:lvl1pPr lvl="0" rtl="0" algn="ctr">
              <a:lnSpc>
                <a:spcPct val="100000"/>
              </a:lnSpc>
              <a:spcBef>
                <a:spcPts val="0"/>
              </a:spcBef>
              <a:spcAft>
                <a:spcPts val="0"/>
              </a:spcAft>
              <a:buSzPts val="4500"/>
              <a:buNone/>
              <a:defRPr sz="4500"/>
            </a:lvl1pPr>
            <a:lvl2pPr lvl="1" rtl="0" algn="ctr">
              <a:lnSpc>
                <a:spcPct val="100000"/>
              </a:lnSpc>
              <a:spcBef>
                <a:spcPts val="0"/>
              </a:spcBef>
              <a:spcAft>
                <a:spcPts val="0"/>
              </a:spcAft>
              <a:buSzPts val="4500"/>
              <a:buNone/>
              <a:defRPr sz="4500"/>
            </a:lvl2pPr>
            <a:lvl3pPr lvl="2" rtl="0" algn="ctr">
              <a:lnSpc>
                <a:spcPct val="100000"/>
              </a:lnSpc>
              <a:spcBef>
                <a:spcPts val="0"/>
              </a:spcBef>
              <a:spcAft>
                <a:spcPts val="0"/>
              </a:spcAft>
              <a:buSzPts val="4500"/>
              <a:buNone/>
              <a:defRPr sz="4500"/>
            </a:lvl3pPr>
            <a:lvl4pPr lvl="3" rtl="0" algn="ctr">
              <a:lnSpc>
                <a:spcPct val="100000"/>
              </a:lnSpc>
              <a:spcBef>
                <a:spcPts val="0"/>
              </a:spcBef>
              <a:spcAft>
                <a:spcPts val="0"/>
              </a:spcAft>
              <a:buSzPts val="4500"/>
              <a:buNone/>
              <a:defRPr sz="4500"/>
            </a:lvl4pPr>
            <a:lvl5pPr lvl="4" rtl="0" algn="ctr">
              <a:lnSpc>
                <a:spcPct val="100000"/>
              </a:lnSpc>
              <a:spcBef>
                <a:spcPts val="0"/>
              </a:spcBef>
              <a:spcAft>
                <a:spcPts val="0"/>
              </a:spcAft>
              <a:buSzPts val="4500"/>
              <a:buNone/>
              <a:defRPr sz="4500"/>
            </a:lvl5pPr>
            <a:lvl6pPr lvl="5" rtl="0" algn="ctr">
              <a:lnSpc>
                <a:spcPct val="100000"/>
              </a:lnSpc>
              <a:spcBef>
                <a:spcPts val="0"/>
              </a:spcBef>
              <a:spcAft>
                <a:spcPts val="0"/>
              </a:spcAft>
              <a:buSzPts val="4500"/>
              <a:buNone/>
              <a:defRPr sz="4500"/>
            </a:lvl6pPr>
            <a:lvl7pPr lvl="6" rtl="0" algn="ctr">
              <a:lnSpc>
                <a:spcPct val="100000"/>
              </a:lnSpc>
              <a:spcBef>
                <a:spcPts val="0"/>
              </a:spcBef>
              <a:spcAft>
                <a:spcPts val="0"/>
              </a:spcAft>
              <a:buSzPts val="4500"/>
              <a:buNone/>
              <a:defRPr sz="4500"/>
            </a:lvl7pPr>
            <a:lvl8pPr lvl="7" rtl="0" algn="ctr">
              <a:lnSpc>
                <a:spcPct val="100000"/>
              </a:lnSpc>
              <a:spcBef>
                <a:spcPts val="0"/>
              </a:spcBef>
              <a:spcAft>
                <a:spcPts val="0"/>
              </a:spcAft>
              <a:buSzPts val="4500"/>
              <a:buNone/>
              <a:defRPr sz="4500"/>
            </a:lvl8pPr>
            <a:lvl9pPr lvl="8" rtl="0" algn="ctr">
              <a:lnSpc>
                <a:spcPct val="100000"/>
              </a:lnSpc>
              <a:spcBef>
                <a:spcPts val="0"/>
              </a:spcBef>
              <a:spcAft>
                <a:spcPts val="0"/>
              </a:spcAft>
              <a:buSzPts val="4500"/>
              <a:buNone/>
              <a:defRPr sz="4500"/>
            </a:lvl9pPr>
          </a:lstStyle>
          <a:p/>
        </p:txBody>
      </p:sp>
      <p:sp>
        <p:nvSpPr>
          <p:cNvPr id="57" name="Shape 57"/>
          <p:cNvSpPr txBox="1"/>
          <p:nvPr>
            <p:ph idx="12" type="sldNum"/>
          </p:nvPr>
        </p:nvSpPr>
        <p:spPr>
          <a:xfrm>
            <a:off x="13555933" y="7461147"/>
            <a:ext cx="877800" cy="629700"/>
          </a:xfrm>
          <a:prstGeom prst="rect">
            <a:avLst/>
          </a:prstGeom>
        </p:spPr>
        <p:txBody>
          <a:bodyPr anchorCtr="0" anchor="ctr" bIns="146275" lIns="146275" spcFirstLastPara="1" rIns="146275" wrap="square" tIns="146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498720" y="3441360"/>
            <a:ext cx="13632900" cy="1347000"/>
          </a:xfrm>
          <a:prstGeom prst="rect">
            <a:avLst/>
          </a:prstGeom>
        </p:spPr>
        <p:txBody>
          <a:bodyPr anchorCtr="0" anchor="ctr" bIns="146275" lIns="146275" spcFirstLastPara="1" rIns="146275" wrap="square" tIns="146275"/>
          <a:lstStyle>
            <a:lvl1pPr lvl="0" rtl="0" algn="ctr">
              <a:spcBef>
                <a:spcPts val="0"/>
              </a:spcBef>
              <a:spcAft>
                <a:spcPts val="0"/>
              </a:spcAft>
              <a:buSzPts val="5800"/>
              <a:buNone/>
              <a:defRPr sz="5800"/>
            </a:lvl1pPr>
            <a:lvl2pPr lvl="1" rtl="0" algn="ctr">
              <a:spcBef>
                <a:spcPts val="0"/>
              </a:spcBef>
              <a:spcAft>
                <a:spcPts val="0"/>
              </a:spcAft>
              <a:buSzPts val="5800"/>
              <a:buNone/>
              <a:defRPr sz="5800"/>
            </a:lvl2pPr>
            <a:lvl3pPr lvl="2" rtl="0" algn="ctr">
              <a:spcBef>
                <a:spcPts val="0"/>
              </a:spcBef>
              <a:spcAft>
                <a:spcPts val="0"/>
              </a:spcAft>
              <a:buSzPts val="5800"/>
              <a:buNone/>
              <a:defRPr sz="5800"/>
            </a:lvl3pPr>
            <a:lvl4pPr lvl="3" rtl="0" algn="ctr">
              <a:spcBef>
                <a:spcPts val="0"/>
              </a:spcBef>
              <a:spcAft>
                <a:spcPts val="0"/>
              </a:spcAft>
              <a:buSzPts val="5800"/>
              <a:buNone/>
              <a:defRPr sz="5800"/>
            </a:lvl4pPr>
            <a:lvl5pPr lvl="4" rtl="0" algn="ctr">
              <a:spcBef>
                <a:spcPts val="0"/>
              </a:spcBef>
              <a:spcAft>
                <a:spcPts val="0"/>
              </a:spcAft>
              <a:buSzPts val="5800"/>
              <a:buNone/>
              <a:defRPr sz="5800"/>
            </a:lvl5pPr>
            <a:lvl6pPr lvl="5" rtl="0" algn="ctr">
              <a:spcBef>
                <a:spcPts val="0"/>
              </a:spcBef>
              <a:spcAft>
                <a:spcPts val="0"/>
              </a:spcAft>
              <a:buSzPts val="5800"/>
              <a:buNone/>
              <a:defRPr sz="5800"/>
            </a:lvl6pPr>
            <a:lvl7pPr lvl="6" rtl="0" algn="ctr">
              <a:spcBef>
                <a:spcPts val="0"/>
              </a:spcBef>
              <a:spcAft>
                <a:spcPts val="0"/>
              </a:spcAft>
              <a:buSzPts val="5800"/>
              <a:buNone/>
              <a:defRPr sz="5800"/>
            </a:lvl7pPr>
            <a:lvl8pPr lvl="7" rtl="0" algn="ctr">
              <a:spcBef>
                <a:spcPts val="0"/>
              </a:spcBef>
              <a:spcAft>
                <a:spcPts val="0"/>
              </a:spcAft>
              <a:buSzPts val="5800"/>
              <a:buNone/>
              <a:defRPr sz="5800"/>
            </a:lvl8pPr>
            <a:lvl9pPr lvl="8" rtl="0" algn="ctr">
              <a:spcBef>
                <a:spcPts val="0"/>
              </a:spcBef>
              <a:spcAft>
                <a:spcPts val="0"/>
              </a:spcAft>
              <a:buSzPts val="5800"/>
              <a:buNone/>
              <a:defRPr sz="5800"/>
            </a:lvl9pPr>
          </a:lstStyle>
          <a:p/>
        </p:txBody>
      </p:sp>
      <p:sp>
        <p:nvSpPr>
          <p:cNvPr id="60" name="Shape 60"/>
          <p:cNvSpPr txBox="1"/>
          <p:nvPr>
            <p:ph idx="12" type="sldNum"/>
          </p:nvPr>
        </p:nvSpPr>
        <p:spPr>
          <a:xfrm>
            <a:off x="13555933" y="7461147"/>
            <a:ext cx="877800" cy="629700"/>
          </a:xfrm>
          <a:prstGeom prst="rect">
            <a:avLst/>
          </a:prstGeom>
        </p:spPr>
        <p:txBody>
          <a:bodyPr anchorCtr="0" anchor="ctr" bIns="146275" lIns="146275" spcFirstLastPara="1" rIns="146275" wrap="square" tIns="146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498720" y="712040"/>
            <a:ext cx="13632900" cy="916200"/>
          </a:xfrm>
          <a:prstGeom prst="rect">
            <a:avLst/>
          </a:prstGeom>
        </p:spPr>
        <p:txBody>
          <a:bodyPr anchorCtr="0" anchor="t" bIns="146275" lIns="146275" spcFirstLastPara="1" rIns="146275" wrap="square" tIns="146275"/>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63" name="Shape 63"/>
          <p:cNvSpPr txBox="1"/>
          <p:nvPr>
            <p:ph idx="1" type="body"/>
          </p:nvPr>
        </p:nvSpPr>
        <p:spPr>
          <a:xfrm>
            <a:off x="498720" y="1843960"/>
            <a:ext cx="13632900" cy="5466300"/>
          </a:xfrm>
          <a:prstGeom prst="rect">
            <a:avLst/>
          </a:prstGeom>
        </p:spPr>
        <p:txBody>
          <a:bodyPr anchorCtr="0" anchor="t" bIns="146275" lIns="146275" spcFirstLastPara="1" rIns="146275" wrap="square" tIns="146275"/>
          <a:lstStyle>
            <a:lvl1pPr indent="-412750" lvl="0" marL="457200" rtl="0">
              <a:spcBef>
                <a:spcPts val="0"/>
              </a:spcBef>
              <a:spcAft>
                <a:spcPts val="0"/>
              </a:spcAft>
              <a:buSzPts val="2900"/>
              <a:buChar char="●"/>
              <a:defRPr/>
            </a:lvl1pPr>
            <a:lvl2pPr indent="-368300" lvl="1" marL="914400" rtl="0">
              <a:spcBef>
                <a:spcPts val="2600"/>
              </a:spcBef>
              <a:spcAft>
                <a:spcPts val="0"/>
              </a:spcAft>
              <a:buSzPts val="2200"/>
              <a:buChar char="○"/>
              <a:defRPr/>
            </a:lvl2pPr>
            <a:lvl3pPr indent="-368300" lvl="2" marL="1371600" rtl="0">
              <a:spcBef>
                <a:spcPts val="2600"/>
              </a:spcBef>
              <a:spcAft>
                <a:spcPts val="0"/>
              </a:spcAft>
              <a:buSzPts val="2200"/>
              <a:buChar char="■"/>
              <a:defRPr/>
            </a:lvl3pPr>
            <a:lvl4pPr indent="-368300" lvl="3" marL="1828800" rtl="0">
              <a:spcBef>
                <a:spcPts val="2600"/>
              </a:spcBef>
              <a:spcAft>
                <a:spcPts val="0"/>
              </a:spcAft>
              <a:buSzPts val="2200"/>
              <a:buChar char="●"/>
              <a:defRPr/>
            </a:lvl4pPr>
            <a:lvl5pPr indent="-368300" lvl="4" marL="2286000" rtl="0">
              <a:spcBef>
                <a:spcPts val="2600"/>
              </a:spcBef>
              <a:spcAft>
                <a:spcPts val="0"/>
              </a:spcAft>
              <a:buSzPts val="2200"/>
              <a:buChar char="○"/>
              <a:defRPr/>
            </a:lvl5pPr>
            <a:lvl6pPr indent="-368300" lvl="5" marL="2743200" rtl="0">
              <a:spcBef>
                <a:spcPts val="2600"/>
              </a:spcBef>
              <a:spcAft>
                <a:spcPts val="0"/>
              </a:spcAft>
              <a:buSzPts val="2200"/>
              <a:buChar char="■"/>
              <a:defRPr/>
            </a:lvl6pPr>
            <a:lvl7pPr indent="-368300" lvl="6" marL="3200400" rtl="0">
              <a:spcBef>
                <a:spcPts val="2600"/>
              </a:spcBef>
              <a:spcAft>
                <a:spcPts val="0"/>
              </a:spcAft>
              <a:buSzPts val="2200"/>
              <a:buChar char="●"/>
              <a:defRPr/>
            </a:lvl7pPr>
            <a:lvl8pPr indent="-368300" lvl="7" marL="3657600" rtl="0">
              <a:spcBef>
                <a:spcPts val="2600"/>
              </a:spcBef>
              <a:spcAft>
                <a:spcPts val="0"/>
              </a:spcAft>
              <a:buSzPts val="2200"/>
              <a:buChar char="○"/>
              <a:defRPr/>
            </a:lvl8pPr>
            <a:lvl9pPr indent="-368300" lvl="8" marL="4114800" rtl="0">
              <a:spcBef>
                <a:spcPts val="2600"/>
              </a:spcBef>
              <a:spcAft>
                <a:spcPts val="2600"/>
              </a:spcAft>
              <a:buSzPts val="2200"/>
              <a:buChar char="■"/>
              <a:defRPr/>
            </a:lvl9pPr>
          </a:lstStyle>
          <a:p/>
        </p:txBody>
      </p:sp>
      <p:sp>
        <p:nvSpPr>
          <p:cNvPr id="64" name="Shape 64"/>
          <p:cNvSpPr txBox="1"/>
          <p:nvPr>
            <p:ph idx="12" type="sldNum"/>
          </p:nvPr>
        </p:nvSpPr>
        <p:spPr>
          <a:xfrm>
            <a:off x="13555933" y="7461147"/>
            <a:ext cx="877800" cy="629700"/>
          </a:xfrm>
          <a:prstGeom prst="rect">
            <a:avLst/>
          </a:prstGeom>
        </p:spPr>
        <p:txBody>
          <a:bodyPr anchorCtr="0" anchor="ctr" bIns="146275" lIns="146275" spcFirstLastPara="1" rIns="146275" wrap="square" tIns="146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498720" y="712040"/>
            <a:ext cx="13632900" cy="916200"/>
          </a:xfrm>
          <a:prstGeom prst="rect">
            <a:avLst/>
          </a:prstGeom>
        </p:spPr>
        <p:txBody>
          <a:bodyPr anchorCtr="0" anchor="t" bIns="146275" lIns="146275" spcFirstLastPara="1" rIns="146275" wrap="square" tIns="146275"/>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67" name="Shape 67"/>
          <p:cNvSpPr txBox="1"/>
          <p:nvPr>
            <p:ph idx="1" type="body"/>
          </p:nvPr>
        </p:nvSpPr>
        <p:spPr>
          <a:xfrm>
            <a:off x="498720" y="1843960"/>
            <a:ext cx="6399900" cy="5466300"/>
          </a:xfrm>
          <a:prstGeom prst="rect">
            <a:avLst/>
          </a:prstGeom>
        </p:spPr>
        <p:txBody>
          <a:bodyPr anchorCtr="0" anchor="t" bIns="146275" lIns="146275" spcFirstLastPara="1" rIns="146275" wrap="square" tIns="146275"/>
          <a:lstStyle>
            <a:lvl1pPr indent="-368300" lvl="0" marL="457200" rtl="0">
              <a:spcBef>
                <a:spcPts val="0"/>
              </a:spcBef>
              <a:spcAft>
                <a:spcPts val="0"/>
              </a:spcAft>
              <a:buSzPts val="2200"/>
              <a:buChar char="●"/>
              <a:defRPr sz="2200"/>
            </a:lvl1pPr>
            <a:lvl2pPr indent="-349250" lvl="1" marL="914400" rtl="0">
              <a:spcBef>
                <a:spcPts val="2600"/>
              </a:spcBef>
              <a:spcAft>
                <a:spcPts val="0"/>
              </a:spcAft>
              <a:buSzPts val="1900"/>
              <a:buChar char="○"/>
              <a:defRPr sz="1900"/>
            </a:lvl2pPr>
            <a:lvl3pPr indent="-349250" lvl="2" marL="1371600" rtl="0">
              <a:spcBef>
                <a:spcPts val="2600"/>
              </a:spcBef>
              <a:spcAft>
                <a:spcPts val="0"/>
              </a:spcAft>
              <a:buSzPts val="1900"/>
              <a:buChar char="■"/>
              <a:defRPr sz="1900"/>
            </a:lvl3pPr>
            <a:lvl4pPr indent="-349250" lvl="3" marL="1828800" rtl="0">
              <a:spcBef>
                <a:spcPts val="2600"/>
              </a:spcBef>
              <a:spcAft>
                <a:spcPts val="0"/>
              </a:spcAft>
              <a:buSzPts val="1900"/>
              <a:buChar char="●"/>
              <a:defRPr sz="1900"/>
            </a:lvl4pPr>
            <a:lvl5pPr indent="-349250" lvl="4" marL="2286000" rtl="0">
              <a:spcBef>
                <a:spcPts val="2600"/>
              </a:spcBef>
              <a:spcAft>
                <a:spcPts val="0"/>
              </a:spcAft>
              <a:buSzPts val="1900"/>
              <a:buChar char="○"/>
              <a:defRPr sz="1900"/>
            </a:lvl5pPr>
            <a:lvl6pPr indent="-349250" lvl="5" marL="2743200" rtl="0">
              <a:spcBef>
                <a:spcPts val="2600"/>
              </a:spcBef>
              <a:spcAft>
                <a:spcPts val="0"/>
              </a:spcAft>
              <a:buSzPts val="1900"/>
              <a:buChar char="■"/>
              <a:defRPr sz="1900"/>
            </a:lvl6pPr>
            <a:lvl7pPr indent="-349250" lvl="6" marL="3200400" rtl="0">
              <a:spcBef>
                <a:spcPts val="2600"/>
              </a:spcBef>
              <a:spcAft>
                <a:spcPts val="0"/>
              </a:spcAft>
              <a:buSzPts val="1900"/>
              <a:buChar char="●"/>
              <a:defRPr sz="1900"/>
            </a:lvl7pPr>
            <a:lvl8pPr indent="-349250" lvl="7" marL="3657600" rtl="0">
              <a:spcBef>
                <a:spcPts val="2600"/>
              </a:spcBef>
              <a:spcAft>
                <a:spcPts val="0"/>
              </a:spcAft>
              <a:buSzPts val="1900"/>
              <a:buChar char="○"/>
              <a:defRPr sz="1900"/>
            </a:lvl8pPr>
            <a:lvl9pPr indent="-349250" lvl="8" marL="4114800" rtl="0">
              <a:spcBef>
                <a:spcPts val="2600"/>
              </a:spcBef>
              <a:spcAft>
                <a:spcPts val="2600"/>
              </a:spcAft>
              <a:buSzPts val="1900"/>
              <a:buChar char="■"/>
              <a:defRPr sz="1900"/>
            </a:lvl9pPr>
          </a:lstStyle>
          <a:p/>
        </p:txBody>
      </p:sp>
      <p:sp>
        <p:nvSpPr>
          <p:cNvPr id="68" name="Shape 68"/>
          <p:cNvSpPr txBox="1"/>
          <p:nvPr>
            <p:ph idx="2" type="body"/>
          </p:nvPr>
        </p:nvSpPr>
        <p:spPr>
          <a:xfrm>
            <a:off x="7731840" y="1843960"/>
            <a:ext cx="6399900" cy="5466300"/>
          </a:xfrm>
          <a:prstGeom prst="rect">
            <a:avLst/>
          </a:prstGeom>
        </p:spPr>
        <p:txBody>
          <a:bodyPr anchorCtr="0" anchor="t" bIns="146275" lIns="146275" spcFirstLastPara="1" rIns="146275" wrap="square" tIns="146275"/>
          <a:lstStyle>
            <a:lvl1pPr indent="-368300" lvl="0" marL="457200" rtl="0">
              <a:spcBef>
                <a:spcPts val="0"/>
              </a:spcBef>
              <a:spcAft>
                <a:spcPts val="0"/>
              </a:spcAft>
              <a:buSzPts val="2200"/>
              <a:buChar char="●"/>
              <a:defRPr sz="2200"/>
            </a:lvl1pPr>
            <a:lvl2pPr indent="-349250" lvl="1" marL="914400" rtl="0">
              <a:spcBef>
                <a:spcPts val="2600"/>
              </a:spcBef>
              <a:spcAft>
                <a:spcPts val="0"/>
              </a:spcAft>
              <a:buSzPts val="1900"/>
              <a:buChar char="○"/>
              <a:defRPr sz="1900"/>
            </a:lvl2pPr>
            <a:lvl3pPr indent="-349250" lvl="2" marL="1371600" rtl="0">
              <a:spcBef>
                <a:spcPts val="2600"/>
              </a:spcBef>
              <a:spcAft>
                <a:spcPts val="0"/>
              </a:spcAft>
              <a:buSzPts val="1900"/>
              <a:buChar char="■"/>
              <a:defRPr sz="1900"/>
            </a:lvl3pPr>
            <a:lvl4pPr indent="-349250" lvl="3" marL="1828800" rtl="0">
              <a:spcBef>
                <a:spcPts val="2600"/>
              </a:spcBef>
              <a:spcAft>
                <a:spcPts val="0"/>
              </a:spcAft>
              <a:buSzPts val="1900"/>
              <a:buChar char="●"/>
              <a:defRPr sz="1900"/>
            </a:lvl4pPr>
            <a:lvl5pPr indent="-349250" lvl="4" marL="2286000" rtl="0">
              <a:spcBef>
                <a:spcPts val="2600"/>
              </a:spcBef>
              <a:spcAft>
                <a:spcPts val="0"/>
              </a:spcAft>
              <a:buSzPts val="1900"/>
              <a:buChar char="○"/>
              <a:defRPr sz="1900"/>
            </a:lvl5pPr>
            <a:lvl6pPr indent="-349250" lvl="5" marL="2743200" rtl="0">
              <a:spcBef>
                <a:spcPts val="2600"/>
              </a:spcBef>
              <a:spcAft>
                <a:spcPts val="0"/>
              </a:spcAft>
              <a:buSzPts val="1900"/>
              <a:buChar char="■"/>
              <a:defRPr sz="1900"/>
            </a:lvl6pPr>
            <a:lvl7pPr indent="-349250" lvl="6" marL="3200400" rtl="0">
              <a:spcBef>
                <a:spcPts val="2600"/>
              </a:spcBef>
              <a:spcAft>
                <a:spcPts val="0"/>
              </a:spcAft>
              <a:buSzPts val="1900"/>
              <a:buChar char="●"/>
              <a:defRPr sz="1900"/>
            </a:lvl7pPr>
            <a:lvl8pPr indent="-349250" lvl="7" marL="3657600" rtl="0">
              <a:spcBef>
                <a:spcPts val="2600"/>
              </a:spcBef>
              <a:spcAft>
                <a:spcPts val="0"/>
              </a:spcAft>
              <a:buSzPts val="1900"/>
              <a:buChar char="○"/>
              <a:defRPr sz="1900"/>
            </a:lvl8pPr>
            <a:lvl9pPr indent="-349250" lvl="8" marL="4114800" rtl="0">
              <a:spcBef>
                <a:spcPts val="2600"/>
              </a:spcBef>
              <a:spcAft>
                <a:spcPts val="2600"/>
              </a:spcAft>
              <a:buSzPts val="1900"/>
              <a:buChar char="■"/>
              <a:defRPr sz="1900"/>
            </a:lvl9pPr>
          </a:lstStyle>
          <a:p/>
        </p:txBody>
      </p:sp>
      <p:sp>
        <p:nvSpPr>
          <p:cNvPr id="69" name="Shape 69"/>
          <p:cNvSpPr txBox="1"/>
          <p:nvPr>
            <p:ph idx="12" type="sldNum"/>
          </p:nvPr>
        </p:nvSpPr>
        <p:spPr>
          <a:xfrm>
            <a:off x="13555933" y="7461147"/>
            <a:ext cx="877800" cy="629700"/>
          </a:xfrm>
          <a:prstGeom prst="rect">
            <a:avLst/>
          </a:prstGeom>
        </p:spPr>
        <p:txBody>
          <a:bodyPr anchorCtr="0" anchor="ctr" bIns="146275" lIns="146275" spcFirstLastPara="1" rIns="146275" wrap="square" tIns="146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498720" y="712040"/>
            <a:ext cx="13632900" cy="916200"/>
          </a:xfrm>
          <a:prstGeom prst="rect">
            <a:avLst/>
          </a:prstGeom>
        </p:spPr>
        <p:txBody>
          <a:bodyPr anchorCtr="0" anchor="t" bIns="146275" lIns="146275" spcFirstLastPara="1" rIns="146275" wrap="square" tIns="146275"/>
          <a:lstStyle>
            <a:lvl1pPr lvl="0" rtl="0">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72" name="Shape 72"/>
          <p:cNvSpPr txBox="1"/>
          <p:nvPr>
            <p:ph idx="12" type="sldNum"/>
          </p:nvPr>
        </p:nvSpPr>
        <p:spPr>
          <a:xfrm>
            <a:off x="13555933" y="7461147"/>
            <a:ext cx="877800" cy="629700"/>
          </a:xfrm>
          <a:prstGeom prst="rect">
            <a:avLst/>
          </a:prstGeom>
        </p:spPr>
        <p:txBody>
          <a:bodyPr anchorCtr="0" anchor="ctr" bIns="146275" lIns="146275" spcFirstLastPara="1" rIns="146275" wrap="square" tIns="146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498720" y="888960"/>
            <a:ext cx="4492800" cy="1209000"/>
          </a:xfrm>
          <a:prstGeom prst="rect">
            <a:avLst/>
          </a:prstGeom>
        </p:spPr>
        <p:txBody>
          <a:bodyPr anchorCtr="0" anchor="b" bIns="146275" lIns="146275" spcFirstLastPara="1" rIns="146275" wrap="square" tIns="146275"/>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75" name="Shape 75"/>
          <p:cNvSpPr txBox="1"/>
          <p:nvPr>
            <p:ph idx="1" type="body"/>
          </p:nvPr>
        </p:nvSpPr>
        <p:spPr>
          <a:xfrm>
            <a:off x="498720" y="2223360"/>
            <a:ext cx="4492800" cy="5087100"/>
          </a:xfrm>
          <a:prstGeom prst="rect">
            <a:avLst/>
          </a:prstGeom>
        </p:spPr>
        <p:txBody>
          <a:bodyPr anchorCtr="0" anchor="t" bIns="146275" lIns="146275" spcFirstLastPara="1" rIns="146275" wrap="square" tIns="146275"/>
          <a:lstStyle>
            <a:lvl1pPr indent="-349250" lvl="0" marL="457200" rtl="0">
              <a:spcBef>
                <a:spcPts val="0"/>
              </a:spcBef>
              <a:spcAft>
                <a:spcPts val="0"/>
              </a:spcAft>
              <a:buSzPts val="1900"/>
              <a:buChar char="●"/>
              <a:defRPr sz="1900"/>
            </a:lvl1pPr>
            <a:lvl2pPr indent="-349250" lvl="1" marL="914400" rtl="0">
              <a:spcBef>
                <a:spcPts val="2600"/>
              </a:spcBef>
              <a:spcAft>
                <a:spcPts val="0"/>
              </a:spcAft>
              <a:buSzPts val="1900"/>
              <a:buChar char="○"/>
              <a:defRPr sz="1900"/>
            </a:lvl2pPr>
            <a:lvl3pPr indent="-349250" lvl="2" marL="1371600" rtl="0">
              <a:spcBef>
                <a:spcPts val="2600"/>
              </a:spcBef>
              <a:spcAft>
                <a:spcPts val="0"/>
              </a:spcAft>
              <a:buSzPts val="1900"/>
              <a:buChar char="■"/>
              <a:defRPr sz="1900"/>
            </a:lvl3pPr>
            <a:lvl4pPr indent="-349250" lvl="3" marL="1828800" rtl="0">
              <a:spcBef>
                <a:spcPts val="2600"/>
              </a:spcBef>
              <a:spcAft>
                <a:spcPts val="0"/>
              </a:spcAft>
              <a:buSzPts val="1900"/>
              <a:buChar char="●"/>
              <a:defRPr sz="1900"/>
            </a:lvl4pPr>
            <a:lvl5pPr indent="-349250" lvl="4" marL="2286000" rtl="0">
              <a:spcBef>
                <a:spcPts val="2600"/>
              </a:spcBef>
              <a:spcAft>
                <a:spcPts val="0"/>
              </a:spcAft>
              <a:buSzPts val="1900"/>
              <a:buChar char="○"/>
              <a:defRPr sz="1900"/>
            </a:lvl5pPr>
            <a:lvl6pPr indent="-349250" lvl="5" marL="2743200" rtl="0">
              <a:spcBef>
                <a:spcPts val="2600"/>
              </a:spcBef>
              <a:spcAft>
                <a:spcPts val="0"/>
              </a:spcAft>
              <a:buSzPts val="1900"/>
              <a:buChar char="■"/>
              <a:defRPr sz="1900"/>
            </a:lvl6pPr>
            <a:lvl7pPr indent="-349250" lvl="6" marL="3200400" rtl="0">
              <a:spcBef>
                <a:spcPts val="2600"/>
              </a:spcBef>
              <a:spcAft>
                <a:spcPts val="0"/>
              </a:spcAft>
              <a:buSzPts val="1900"/>
              <a:buChar char="●"/>
              <a:defRPr sz="1900"/>
            </a:lvl7pPr>
            <a:lvl8pPr indent="-349250" lvl="7" marL="3657600" rtl="0">
              <a:spcBef>
                <a:spcPts val="2600"/>
              </a:spcBef>
              <a:spcAft>
                <a:spcPts val="0"/>
              </a:spcAft>
              <a:buSzPts val="1900"/>
              <a:buChar char="○"/>
              <a:defRPr sz="1900"/>
            </a:lvl8pPr>
            <a:lvl9pPr indent="-349250" lvl="8" marL="4114800" rtl="0">
              <a:spcBef>
                <a:spcPts val="2600"/>
              </a:spcBef>
              <a:spcAft>
                <a:spcPts val="2600"/>
              </a:spcAft>
              <a:buSzPts val="1900"/>
              <a:buChar char="■"/>
              <a:defRPr sz="1900"/>
            </a:lvl9pPr>
          </a:lstStyle>
          <a:p/>
        </p:txBody>
      </p:sp>
      <p:sp>
        <p:nvSpPr>
          <p:cNvPr id="76" name="Shape 76"/>
          <p:cNvSpPr txBox="1"/>
          <p:nvPr>
            <p:ph idx="12" type="sldNum"/>
          </p:nvPr>
        </p:nvSpPr>
        <p:spPr>
          <a:xfrm>
            <a:off x="13555933" y="7461147"/>
            <a:ext cx="877800" cy="629700"/>
          </a:xfrm>
          <a:prstGeom prst="rect">
            <a:avLst/>
          </a:prstGeom>
        </p:spPr>
        <p:txBody>
          <a:bodyPr anchorCtr="0" anchor="ctr" bIns="146275" lIns="146275" spcFirstLastPara="1" rIns="146275" wrap="square" tIns="146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784400" y="720240"/>
            <a:ext cx="10188600" cy="6545400"/>
          </a:xfrm>
          <a:prstGeom prst="rect">
            <a:avLst/>
          </a:prstGeom>
        </p:spPr>
        <p:txBody>
          <a:bodyPr anchorCtr="0" anchor="ctr" bIns="146275" lIns="146275" spcFirstLastPara="1" rIns="146275" wrap="square" tIns="146275"/>
          <a:lstStyle>
            <a:lvl1pPr lvl="0" rtl="0">
              <a:spcBef>
                <a:spcPts val="0"/>
              </a:spcBef>
              <a:spcAft>
                <a:spcPts val="0"/>
              </a:spcAft>
              <a:buSzPts val="7700"/>
              <a:buNone/>
              <a:defRPr sz="7700"/>
            </a:lvl1pPr>
            <a:lvl2pPr lvl="1" rtl="0">
              <a:spcBef>
                <a:spcPts val="0"/>
              </a:spcBef>
              <a:spcAft>
                <a:spcPts val="0"/>
              </a:spcAft>
              <a:buSzPts val="7700"/>
              <a:buNone/>
              <a:defRPr sz="7700"/>
            </a:lvl2pPr>
            <a:lvl3pPr lvl="2" rtl="0">
              <a:spcBef>
                <a:spcPts val="0"/>
              </a:spcBef>
              <a:spcAft>
                <a:spcPts val="0"/>
              </a:spcAft>
              <a:buSzPts val="7700"/>
              <a:buNone/>
              <a:defRPr sz="7700"/>
            </a:lvl3pPr>
            <a:lvl4pPr lvl="3" rtl="0">
              <a:spcBef>
                <a:spcPts val="0"/>
              </a:spcBef>
              <a:spcAft>
                <a:spcPts val="0"/>
              </a:spcAft>
              <a:buSzPts val="7700"/>
              <a:buNone/>
              <a:defRPr sz="7700"/>
            </a:lvl4pPr>
            <a:lvl5pPr lvl="4" rtl="0">
              <a:spcBef>
                <a:spcPts val="0"/>
              </a:spcBef>
              <a:spcAft>
                <a:spcPts val="0"/>
              </a:spcAft>
              <a:buSzPts val="7700"/>
              <a:buNone/>
              <a:defRPr sz="7700"/>
            </a:lvl5pPr>
            <a:lvl6pPr lvl="5" rtl="0">
              <a:spcBef>
                <a:spcPts val="0"/>
              </a:spcBef>
              <a:spcAft>
                <a:spcPts val="0"/>
              </a:spcAft>
              <a:buSzPts val="7700"/>
              <a:buNone/>
              <a:defRPr sz="7700"/>
            </a:lvl6pPr>
            <a:lvl7pPr lvl="6" rtl="0">
              <a:spcBef>
                <a:spcPts val="0"/>
              </a:spcBef>
              <a:spcAft>
                <a:spcPts val="0"/>
              </a:spcAft>
              <a:buSzPts val="7700"/>
              <a:buNone/>
              <a:defRPr sz="7700"/>
            </a:lvl7pPr>
            <a:lvl8pPr lvl="7" rtl="0">
              <a:spcBef>
                <a:spcPts val="0"/>
              </a:spcBef>
              <a:spcAft>
                <a:spcPts val="0"/>
              </a:spcAft>
              <a:buSzPts val="7700"/>
              <a:buNone/>
              <a:defRPr sz="7700"/>
            </a:lvl8pPr>
            <a:lvl9pPr lvl="8" rtl="0">
              <a:spcBef>
                <a:spcPts val="0"/>
              </a:spcBef>
              <a:spcAft>
                <a:spcPts val="0"/>
              </a:spcAft>
              <a:buSzPts val="7700"/>
              <a:buNone/>
              <a:defRPr sz="7700"/>
            </a:lvl9pPr>
          </a:lstStyle>
          <a:p/>
        </p:txBody>
      </p:sp>
      <p:sp>
        <p:nvSpPr>
          <p:cNvPr id="79" name="Shape 79"/>
          <p:cNvSpPr txBox="1"/>
          <p:nvPr>
            <p:ph idx="12" type="sldNum"/>
          </p:nvPr>
        </p:nvSpPr>
        <p:spPr>
          <a:xfrm>
            <a:off x="13555933" y="7461147"/>
            <a:ext cx="877800" cy="629700"/>
          </a:xfrm>
          <a:prstGeom prst="rect">
            <a:avLst/>
          </a:prstGeom>
        </p:spPr>
        <p:txBody>
          <a:bodyPr anchorCtr="0" anchor="ctr" bIns="146275" lIns="146275" spcFirstLastPara="1" rIns="146275" wrap="square" tIns="146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7315200" y="-20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a:spcBef>
                <a:spcPts val="0"/>
              </a:spcBef>
              <a:spcAft>
                <a:spcPts val="0"/>
              </a:spcAft>
              <a:buNone/>
            </a:pPr>
            <a:r>
              <a:t/>
            </a:r>
            <a:endParaRPr/>
          </a:p>
        </p:txBody>
      </p:sp>
      <p:sp>
        <p:nvSpPr>
          <p:cNvPr id="82" name="Shape 82"/>
          <p:cNvSpPr txBox="1"/>
          <p:nvPr>
            <p:ph type="title"/>
          </p:nvPr>
        </p:nvSpPr>
        <p:spPr>
          <a:xfrm>
            <a:off x="424800" y="1973080"/>
            <a:ext cx="6472200" cy="2371800"/>
          </a:xfrm>
          <a:prstGeom prst="rect">
            <a:avLst/>
          </a:prstGeom>
        </p:spPr>
        <p:txBody>
          <a:bodyPr anchorCtr="0" anchor="b" bIns="146275" lIns="146275" spcFirstLastPara="1" rIns="146275" wrap="square" tIns="146275"/>
          <a:lstStyle>
            <a:lvl1pPr lvl="0" rtl="0" algn="ctr">
              <a:spcBef>
                <a:spcPts val="0"/>
              </a:spcBef>
              <a:spcAft>
                <a:spcPts val="0"/>
              </a:spcAft>
              <a:buSzPts val="6700"/>
              <a:buNone/>
              <a:defRPr sz="6700"/>
            </a:lvl1pPr>
            <a:lvl2pPr lvl="1" rtl="0" algn="ctr">
              <a:spcBef>
                <a:spcPts val="0"/>
              </a:spcBef>
              <a:spcAft>
                <a:spcPts val="0"/>
              </a:spcAft>
              <a:buSzPts val="6700"/>
              <a:buNone/>
              <a:defRPr sz="6700"/>
            </a:lvl2pPr>
            <a:lvl3pPr lvl="2" rtl="0" algn="ctr">
              <a:spcBef>
                <a:spcPts val="0"/>
              </a:spcBef>
              <a:spcAft>
                <a:spcPts val="0"/>
              </a:spcAft>
              <a:buSzPts val="6700"/>
              <a:buNone/>
              <a:defRPr sz="6700"/>
            </a:lvl3pPr>
            <a:lvl4pPr lvl="3" rtl="0" algn="ctr">
              <a:spcBef>
                <a:spcPts val="0"/>
              </a:spcBef>
              <a:spcAft>
                <a:spcPts val="0"/>
              </a:spcAft>
              <a:buSzPts val="6700"/>
              <a:buNone/>
              <a:defRPr sz="6700"/>
            </a:lvl4pPr>
            <a:lvl5pPr lvl="4" rtl="0" algn="ctr">
              <a:spcBef>
                <a:spcPts val="0"/>
              </a:spcBef>
              <a:spcAft>
                <a:spcPts val="0"/>
              </a:spcAft>
              <a:buSzPts val="6700"/>
              <a:buNone/>
              <a:defRPr sz="6700"/>
            </a:lvl5pPr>
            <a:lvl6pPr lvl="5" rtl="0" algn="ctr">
              <a:spcBef>
                <a:spcPts val="0"/>
              </a:spcBef>
              <a:spcAft>
                <a:spcPts val="0"/>
              </a:spcAft>
              <a:buSzPts val="6700"/>
              <a:buNone/>
              <a:defRPr sz="6700"/>
            </a:lvl6pPr>
            <a:lvl7pPr lvl="6" rtl="0" algn="ctr">
              <a:spcBef>
                <a:spcPts val="0"/>
              </a:spcBef>
              <a:spcAft>
                <a:spcPts val="0"/>
              </a:spcAft>
              <a:buSzPts val="6700"/>
              <a:buNone/>
              <a:defRPr sz="6700"/>
            </a:lvl7pPr>
            <a:lvl8pPr lvl="7" rtl="0" algn="ctr">
              <a:spcBef>
                <a:spcPts val="0"/>
              </a:spcBef>
              <a:spcAft>
                <a:spcPts val="0"/>
              </a:spcAft>
              <a:buSzPts val="6700"/>
              <a:buNone/>
              <a:defRPr sz="6700"/>
            </a:lvl8pPr>
            <a:lvl9pPr lvl="8" rtl="0" algn="ctr">
              <a:spcBef>
                <a:spcPts val="0"/>
              </a:spcBef>
              <a:spcAft>
                <a:spcPts val="0"/>
              </a:spcAft>
              <a:buSzPts val="6700"/>
              <a:buNone/>
              <a:defRPr sz="6700"/>
            </a:lvl9pPr>
          </a:lstStyle>
          <a:p/>
        </p:txBody>
      </p:sp>
      <p:sp>
        <p:nvSpPr>
          <p:cNvPr id="83" name="Shape 83"/>
          <p:cNvSpPr txBox="1"/>
          <p:nvPr>
            <p:ph idx="1" type="subTitle"/>
          </p:nvPr>
        </p:nvSpPr>
        <p:spPr>
          <a:xfrm>
            <a:off x="424800" y="4484920"/>
            <a:ext cx="6472200" cy="1976100"/>
          </a:xfrm>
          <a:prstGeom prst="rect">
            <a:avLst/>
          </a:prstGeom>
        </p:spPr>
        <p:txBody>
          <a:bodyPr anchorCtr="0" anchor="t" bIns="146275" lIns="146275" spcFirstLastPara="1" rIns="146275" wrap="square" tIns="146275"/>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sz="3400"/>
            </a:lvl2pPr>
            <a:lvl3pPr lvl="2" rtl="0" algn="ctr">
              <a:lnSpc>
                <a:spcPct val="100000"/>
              </a:lnSpc>
              <a:spcBef>
                <a:spcPts val="0"/>
              </a:spcBef>
              <a:spcAft>
                <a:spcPts val="0"/>
              </a:spcAft>
              <a:buSzPts val="3400"/>
              <a:buNone/>
              <a:defRPr sz="3400"/>
            </a:lvl3pPr>
            <a:lvl4pPr lvl="3" rtl="0" algn="ctr">
              <a:lnSpc>
                <a:spcPct val="100000"/>
              </a:lnSpc>
              <a:spcBef>
                <a:spcPts val="0"/>
              </a:spcBef>
              <a:spcAft>
                <a:spcPts val="0"/>
              </a:spcAft>
              <a:buSzPts val="3400"/>
              <a:buNone/>
              <a:defRPr sz="3400"/>
            </a:lvl4pPr>
            <a:lvl5pPr lvl="4" rtl="0" algn="ctr">
              <a:lnSpc>
                <a:spcPct val="100000"/>
              </a:lnSpc>
              <a:spcBef>
                <a:spcPts val="0"/>
              </a:spcBef>
              <a:spcAft>
                <a:spcPts val="0"/>
              </a:spcAft>
              <a:buSzPts val="3400"/>
              <a:buNone/>
              <a:defRPr sz="3400"/>
            </a:lvl5pPr>
            <a:lvl6pPr lvl="5" rtl="0" algn="ctr">
              <a:lnSpc>
                <a:spcPct val="100000"/>
              </a:lnSpc>
              <a:spcBef>
                <a:spcPts val="0"/>
              </a:spcBef>
              <a:spcAft>
                <a:spcPts val="0"/>
              </a:spcAft>
              <a:buSzPts val="3400"/>
              <a:buNone/>
              <a:defRPr sz="3400"/>
            </a:lvl6pPr>
            <a:lvl7pPr lvl="6" rtl="0" algn="ctr">
              <a:lnSpc>
                <a:spcPct val="100000"/>
              </a:lnSpc>
              <a:spcBef>
                <a:spcPts val="0"/>
              </a:spcBef>
              <a:spcAft>
                <a:spcPts val="0"/>
              </a:spcAft>
              <a:buSzPts val="3400"/>
              <a:buNone/>
              <a:defRPr sz="3400"/>
            </a:lvl7pPr>
            <a:lvl8pPr lvl="7" rtl="0" algn="ctr">
              <a:lnSpc>
                <a:spcPct val="100000"/>
              </a:lnSpc>
              <a:spcBef>
                <a:spcPts val="0"/>
              </a:spcBef>
              <a:spcAft>
                <a:spcPts val="0"/>
              </a:spcAft>
              <a:buSzPts val="3400"/>
              <a:buNone/>
              <a:defRPr sz="3400"/>
            </a:lvl8pPr>
            <a:lvl9pPr lvl="8" rtl="0" algn="ctr">
              <a:lnSpc>
                <a:spcPct val="100000"/>
              </a:lnSpc>
              <a:spcBef>
                <a:spcPts val="0"/>
              </a:spcBef>
              <a:spcAft>
                <a:spcPts val="0"/>
              </a:spcAft>
              <a:buSzPts val="3400"/>
              <a:buNone/>
              <a:defRPr sz="3400"/>
            </a:lvl9pPr>
          </a:lstStyle>
          <a:p/>
        </p:txBody>
      </p:sp>
      <p:sp>
        <p:nvSpPr>
          <p:cNvPr id="84" name="Shape 84"/>
          <p:cNvSpPr txBox="1"/>
          <p:nvPr>
            <p:ph idx="2" type="body"/>
          </p:nvPr>
        </p:nvSpPr>
        <p:spPr>
          <a:xfrm>
            <a:off x="7903200" y="1158520"/>
            <a:ext cx="6139200" cy="5912100"/>
          </a:xfrm>
          <a:prstGeom prst="rect">
            <a:avLst/>
          </a:prstGeom>
        </p:spPr>
        <p:txBody>
          <a:bodyPr anchorCtr="0" anchor="ctr" bIns="146275" lIns="146275" spcFirstLastPara="1" rIns="146275" wrap="square" tIns="146275"/>
          <a:lstStyle>
            <a:lvl1pPr indent="-412750" lvl="0" marL="457200" rtl="0">
              <a:spcBef>
                <a:spcPts val="0"/>
              </a:spcBef>
              <a:spcAft>
                <a:spcPts val="0"/>
              </a:spcAft>
              <a:buSzPts val="2900"/>
              <a:buChar char="●"/>
              <a:defRPr/>
            </a:lvl1pPr>
            <a:lvl2pPr indent="-368300" lvl="1" marL="914400" rtl="0">
              <a:spcBef>
                <a:spcPts val="2600"/>
              </a:spcBef>
              <a:spcAft>
                <a:spcPts val="0"/>
              </a:spcAft>
              <a:buSzPts val="2200"/>
              <a:buChar char="○"/>
              <a:defRPr/>
            </a:lvl2pPr>
            <a:lvl3pPr indent="-368300" lvl="2" marL="1371600" rtl="0">
              <a:spcBef>
                <a:spcPts val="2600"/>
              </a:spcBef>
              <a:spcAft>
                <a:spcPts val="0"/>
              </a:spcAft>
              <a:buSzPts val="2200"/>
              <a:buChar char="■"/>
              <a:defRPr/>
            </a:lvl3pPr>
            <a:lvl4pPr indent="-368300" lvl="3" marL="1828800" rtl="0">
              <a:spcBef>
                <a:spcPts val="2600"/>
              </a:spcBef>
              <a:spcAft>
                <a:spcPts val="0"/>
              </a:spcAft>
              <a:buSzPts val="2200"/>
              <a:buChar char="●"/>
              <a:defRPr/>
            </a:lvl4pPr>
            <a:lvl5pPr indent="-368300" lvl="4" marL="2286000" rtl="0">
              <a:spcBef>
                <a:spcPts val="2600"/>
              </a:spcBef>
              <a:spcAft>
                <a:spcPts val="0"/>
              </a:spcAft>
              <a:buSzPts val="2200"/>
              <a:buChar char="○"/>
              <a:defRPr/>
            </a:lvl5pPr>
            <a:lvl6pPr indent="-368300" lvl="5" marL="2743200" rtl="0">
              <a:spcBef>
                <a:spcPts val="2600"/>
              </a:spcBef>
              <a:spcAft>
                <a:spcPts val="0"/>
              </a:spcAft>
              <a:buSzPts val="2200"/>
              <a:buChar char="■"/>
              <a:defRPr/>
            </a:lvl6pPr>
            <a:lvl7pPr indent="-368300" lvl="6" marL="3200400" rtl="0">
              <a:spcBef>
                <a:spcPts val="2600"/>
              </a:spcBef>
              <a:spcAft>
                <a:spcPts val="0"/>
              </a:spcAft>
              <a:buSzPts val="2200"/>
              <a:buChar char="●"/>
              <a:defRPr/>
            </a:lvl7pPr>
            <a:lvl8pPr indent="-368300" lvl="7" marL="3657600" rtl="0">
              <a:spcBef>
                <a:spcPts val="2600"/>
              </a:spcBef>
              <a:spcAft>
                <a:spcPts val="0"/>
              </a:spcAft>
              <a:buSzPts val="2200"/>
              <a:buChar char="○"/>
              <a:defRPr/>
            </a:lvl8pPr>
            <a:lvl9pPr indent="-368300" lvl="8" marL="4114800" rtl="0">
              <a:spcBef>
                <a:spcPts val="2600"/>
              </a:spcBef>
              <a:spcAft>
                <a:spcPts val="2600"/>
              </a:spcAft>
              <a:buSzPts val="2200"/>
              <a:buChar char="■"/>
              <a:defRPr/>
            </a:lvl9pPr>
          </a:lstStyle>
          <a:p/>
        </p:txBody>
      </p:sp>
      <p:sp>
        <p:nvSpPr>
          <p:cNvPr id="85" name="Shape 85"/>
          <p:cNvSpPr txBox="1"/>
          <p:nvPr>
            <p:ph idx="12" type="sldNum"/>
          </p:nvPr>
        </p:nvSpPr>
        <p:spPr>
          <a:xfrm>
            <a:off x="13555933" y="7461147"/>
            <a:ext cx="877800" cy="629700"/>
          </a:xfrm>
          <a:prstGeom prst="rect">
            <a:avLst/>
          </a:prstGeom>
        </p:spPr>
        <p:txBody>
          <a:bodyPr anchorCtr="0" anchor="ctr" bIns="146275" lIns="146275" spcFirstLastPara="1" rIns="146275" wrap="square" tIns="146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498720" y="6768920"/>
            <a:ext cx="9598200" cy="968100"/>
          </a:xfrm>
          <a:prstGeom prst="rect">
            <a:avLst/>
          </a:prstGeom>
        </p:spPr>
        <p:txBody>
          <a:bodyPr anchorCtr="0" anchor="ctr" bIns="146275" lIns="146275" spcFirstLastPara="1" rIns="146275" wrap="square" tIns="146275"/>
          <a:lstStyle>
            <a:lvl1pPr indent="-228600" lvl="0" marL="457200" rtl="0">
              <a:lnSpc>
                <a:spcPct val="100000"/>
              </a:lnSpc>
              <a:spcBef>
                <a:spcPts val="0"/>
              </a:spcBef>
              <a:spcAft>
                <a:spcPts val="0"/>
              </a:spcAft>
              <a:buSzPts val="2900"/>
              <a:buNone/>
              <a:defRPr/>
            </a:lvl1pPr>
          </a:lstStyle>
          <a:p/>
        </p:txBody>
      </p:sp>
      <p:sp>
        <p:nvSpPr>
          <p:cNvPr id="88" name="Shape 88"/>
          <p:cNvSpPr txBox="1"/>
          <p:nvPr>
            <p:ph idx="12" type="sldNum"/>
          </p:nvPr>
        </p:nvSpPr>
        <p:spPr>
          <a:xfrm>
            <a:off x="13555933" y="7461147"/>
            <a:ext cx="877800" cy="629700"/>
          </a:xfrm>
          <a:prstGeom prst="rect">
            <a:avLst/>
          </a:prstGeom>
        </p:spPr>
        <p:txBody>
          <a:bodyPr anchorCtr="0" anchor="ctr" bIns="146275" lIns="146275" spcFirstLastPara="1" rIns="146275" wrap="square" tIns="146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hasCustomPrompt="1" type="title"/>
          </p:nvPr>
        </p:nvSpPr>
        <p:spPr>
          <a:xfrm>
            <a:off x="498720" y="1769800"/>
            <a:ext cx="13632900" cy="3141600"/>
          </a:xfrm>
          <a:prstGeom prst="rect">
            <a:avLst/>
          </a:prstGeom>
        </p:spPr>
        <p:txBody>
          <a:bodyPr anchorCtr="0" anchor="b" bIns="146275" lIns="146275" spcFirstLastPara="1" rIns="146275" wrap="square" tIns="146275"/>
          <a:lstStyle>
            <a:lvl1pPr lvl="0" rtl="0" algn="ctr">
              <a:spcBef>
                <a:spcPts val="0"/>
              </a:spcBef>
              <a:spcAft>
                <a:spcPts val="0"/>
              </a:spcAft>
              <a:buSzPts val="19200"/>
              <a:buNone/>
              <a:defRPr sz="19200"/>
            </a:lvl1pPr>
            <a:lvl2pPr lvl="1" rtl="0" algn="ctr">
              <a:spcBef>
                <a:spcPts val="0"/>
              </a:spcBef>
              <a:spcAft>
                <a:spcPts val="0"/>
              </a:spcAft>
              <a:buSzPts val="19200"/>
              <a:buNone/>
              <a:defRPr sz="19200"/>
            </a:lvl2pPr>
            <a:lvl3pPr lvl="2" rtl="0" algn="ctr">
              <a:spcBef>
                <a:spcPts val="0"/>
              </a:spcBef>
              <a:spcAft>
                <a:spcPts val="0"/>
              </a:spcAft>
              <a:buSzPts val="19200"/>
              <a:buNone/>
              <a:defRPr sz="19200"/>
            </a:lvl3pPr>
            <a:lvl4pPr lvl="3" rtl="0" algn="ctr">
              <a:spcBef>
                <a:spcPts val="0"/>
              </a:spcBef>
              <a:spcAft>
                <a:spcPts val="0"/>
              </a:spcAft>
              <a:buSzPts val="19200"/>
              <a:buNone/>
              <a:defRPr sz="19200"/>
            </a:lvl4pPr>
            <a:lvl5pPr lvl="4" rtl="0" algn="ctr">
              <a:spcBef>
                <a:spcPts val="0"/>
              </a:spcBef>
              <a:spcAft>
                <a:spcPts val="0"/>
              </a:spcAft>
              <a:buSzPts val="19200"/>
              <a:buNone/>
              <a:defRPr sz="19200"/>
            </a:lvl5pPr>
            <a:lvl6pPr lvl="5" rtl="0" algn="ctr">
              <a:spcBef>
                <a:spcPts val="0"/>
              </a:spcBef>
              <a:spcAft>
                <a:spcPts val="0"/>
              </a:spcAft>
              <a:buSzPts val="19200"/>
              <a:buNone/>
              <a:defRPr sz="19200"/>
            </a:lvl6pPr>
            <a:lvl7pPr lvl="6" rtl="0" algn="ctr">
              <a:spcBef>
                <a:spcPts val="0"/>
              </a:spcBef>
              <a:spcAft>
                <a:spcPts val="0"/>
              </a:spcAft>
              <a:buSzPts val="19200"/>
              <a:buNone/>
              <a:defRPr sz="19200"/>
            </a:lvl7pPr>
            <a:lvl8pPr lvl="7" rtl="0" algn="ctr">
              <a:spcBef>
                <a:spcPts val="0"/>
              </a:spcBef>
              <a:spcAft>
                <a:spcPts val="0"/>
              </a:spcAft>
              <a:buSzPts val="19200"/>
              <a:buNone/>
              <a:defRPr sz="19200"/>
            </a:lvl8pPr>
            <a:lvl9pPr lvl="8" rtl="0" algn="ctr">
              <a:spcBef>
                <a:spcPts val="0"/>
              </a:spcBef>
              <a:spcAft>
                <a:spcPts val="0"/>
              </a:spcAft>
              <a:buSzPts val="19200"/>
              <a:buNone/>
              <a:defRPr sz="19200"/>
            </a:lvl9pPr>
          </a:lstStyle>
          <a:p>
            <a:r>
              <a:t>xx%</a:t>
            </a:r>
          </a:p>
        </p:txBody>
      </p:sp>
      <p:sp>
        <p:nvSpPr>
          <p:cNvPr id="91" name="Shape 91"/>
          <p:cNvSpPr txBox="1"/>
          <p:nvPr>
            <p:ph idx="1" type="body"/>
          </p:nvPr>
        </p:nvSpPr>
        <p:spPr>
          <a:xfrm>
            <a:off x="498720" y="5043560"/>
            <a:ext cx="13632900" cy="2081400"/>
          </a:xfrm>
          <a:prstGeom prst="rect">
            <a:avLst/>
          </a:prstGeom>
        </p:spPr>
        <p:txBody>
          <a:bodyPr anchorCtr="0" anchor="t" bIns="146275" lIns="146275" spcFirstLastPara="1" rIns="146275" wrap="square" tIns="146275"/>
          <a:lstStyle>
            <a:lvl1pPr indent="-412750" lvl="0" marL="457200" rtl="0" algn="ctr">
              <a:spcBef>
                <a:spcPts val="0"/>
              </a:spcBef>
              <a:spcAft>
                <a:spcPts val="0"/>
              </a:spcAft>
              <a:buSzPts val="2900"/>
              <a:buChar char="●"/>
              <a:defRPr/>
            </a:lvl1pPr>
            <a:lvl2pPr indent="-368300" lvl="1" marL="914400" rtl="0" algn="ctr">
              <a:spcBef>
                <a:spcPts val="2600"/>
              </a:spcBef>
              <a:spcAft>
                <a:spcPts val="0"/>
              </a:spcAft>
              <a:buSzPts val="2200"/>
              <a:buChar char="○"/>
              <a:defRPr/>
            </a:lvl2pPr>
            <a:lvl3pPr indent="-368300" lvl="2" marL="1371600" rtl="0" algn="ctr">
              <a:spcBef>
                <a:spcPts val="2600"/>
              </a:spcBef>
              <a:spcAft>
                <a:spcPts val="0"/>
              </a:spcAft>
              <a:buSzPts val="2200"/>
              <a:buChar char="■"/>
              <a:defRPr/>
            </a:lvl3pPr>
            <a:lvl4pPr indent="-368300" lvl="3" marL="1828800" rtl="0" algn="ctr">
              <a:spcBef>
                <a:spcPts val="2600"/>
              </a:spcBef>
              <a:spcAft>
                <a:spcPts val="0"/>
              </a:spcAft>
              <a:buSzPts val="2200"/>
              <a:buChar char="●"/>
              <a:defRPr/>
            </a:lvl4pPr>
            <a:lvl5pPr indent="-368300" lvl="4" marL="2286000" rtl="0" algn="ctr">
              <a:spcBef>
                <a:spcPts val="2600"/>
              </a:spcBef>
              <a:spcAft>
                <a:spcPts val="0"/>
              </a:spcAft>
              <a:buSzPts val="2200"/>
              <a:buChar char="○"/>
              <a:defRPr/>
            </a:lvl5pPr>
            <a:lvl6pPr indent="-368300" lvl="5" marL="2743200" rtl="0" algn="ctr">
              <a:spcBef>
                <a:spcPts val="2600"/>
              </a:spcBef>
              <a:spcAft>
                <a:spcPts val="0"/>
              </a:spcAft>
              <a:buSzPts val="2200"/>
              <a:buChar char="■"/>
              <a:defRPr/>
            </a:lvl6pPr>
            <a:lvl7pPr indent="-368300" lvl="6" marL="3200400" rtl="0" algn="ctr">
              <a:spcBef>
                <a:spcPts val="2600"/>
              </a:spcBef>
              <a:spcAft>
                <a:spcPts val="0"/>
              </a:spcAft>
              <a:buSzPts val="2200"/>
              <a:buChar char="●"/>
              <a:defRPr/>
            </a:lvl7pPr>
            <a:lvl8pPr indent="-368300" lvl="7" marL="3657600" rtl="0" algn="ctr">
              <a:spcBef>
                <a:spcPts val="2600"/>
              </a:spcBef>
              <a:spcAft>
                <a:spcPts val="0"/>
              </a:spcAft>
              <a:buSzPts val="2200"/>
              <a:buChar char="○"/>
              <a:defRPr/>
            </a:lvl8pPr>
            <a:lvl9pPr indent="-368300" lvl="8" marL="4114800" rtl="0" algn="ctr">
              <a:spcBef>
                <a:spcPts val="2600"/>
              </a:spcBef>
              <a:spcAft>
                <a:spcPts val="2600"/>
              </a:spcAft>
              <a:buSzPts val="2200"/>
              <a:buChar char="■"/>
              <a:defRPr/>
            </a:lvl9pPr>
          </a:lstStyle>
          <a:p/>
        </p:txBody>
      </p:sp>
      <p:sp>
        <p:nvSpPr>
          <p:cNvPr id="92" name="Shape 92"/>
          <p:cNvSpPr txBox="1"/>
          <p:nvPr>
            <p:ph idx="12" type="sldNum"/>
          </p:nvPr>
        </p:nvSpPr>
        <p:spPr>
          <a:xfrm>
            <a:off x="13555933" y="7461147"/>
            <a:ext cx="877800" cy="629700"/>
          </a:xfrm>
          <a:prstGeom prst="rect">
            <a:avLst/>
          </a:prstGeom>
        </p:spPr>
        <p:txBody>
          <a:bodyPr anchorCtr="0" anchor="ctr" bIns="146275" lIns="146275" spcFirstLastPara="1" rIns="146275" wrap="square" tIns="146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x">
  <p:cSld name="TITLE_AND_BODY">
    <p:spTree>
      <p:nvGrpSpPr>
        <p:cNvPr id="13" name="Shape 13"/>
        <p:cNvGrpSpPr/>
        <p:nvPr/>
      </p:nvGrpSpPr>
      <p:grpSpPr>
        <a:xfrm>
          <a:off x="0" y="0"/>
          <a:ext cx="0" cy="0"/>
          <a:chOff x="0" y="0"/>
          <a:chExt cx="0" cy="0"/>
        </a:xfrm>
      </p:grpSpPr>
      <p:sp>
        <p:nvSpPr>
          <p:cNvPr id="14" name="Shape 14"/>
          <p:cNvSpPr txBox="1"/>
          <p:nvPr>
            <p:ph type="title"/>
          </p:nvPr>
        </p:nvSpPr>
        <p:spPr>
          <a:xfrm>
            <a:off x="731519" y="329565"/>
            <a:ext cx="13167362" cy="1371601"/>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15" name="Shape 15"/>
          <p:cNvSpPr txBox="1"/>
          <p:nvPr>
            <p:ph idx="12" type="sldNum"/>
          </p:nvPr>
        </p:nvSpPr>
        <p:spPr>
          <a:xfrm>
            <a:off x="13634938" y="7712096"/>
            <a:ext cx="263942" cy="269201"/>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13555933" y="7461147"/>
            <a:ext cx="877800" cy="629700"/>
          </a:xfrm>
          <a:prstGeom prst="rect">
            <a:avLst/>
          </a:prstGeom>
        </p:spPr>
        <p:txBody>
          <a:bodyPr anchorCtr="0" anchor="ctr" bIns="146275" lIns="146275" spcFirstLastPara="1" rIns="146275" wrap="square" tIns="146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6" name="Shape 16"/>
        <p:cNvGrpSpPr/>
        <p:nvPr/>
      </p:nvGrpSpPr>
      <p:grpSpPr>
        <a:xfrm>
          <a:off x="0" y="0"/>
          <a:ext cx="0" cy="0"/>
          <a:chOff x="0" y="0"/>
          <a:chExt cx="0" cy="0"/>
        </a:xfrm>
      </p:grpSpPr>
      <p:sp>
        <p:nvSpPr>
          <p:cNvPr id="17" name="Shape 17"/>
          <p:cNvSpPr txBox="1"/>
          <p:nvPr>
            <p:ph type="title"/>
          </p:nvPr>
        </p:nvSpPr>
        <p:spPr>
          <a:xfrm>
            <a:off x="1155700" y="5288281"/>
            <a:ext cx="12435843" cy="1634491"/>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4000"/>
              <a:buFont typeface="Calibri"/>
              <a:buNone/>
              <a:defRPr b="1" i="0" sz="40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18" name="Shape 18"/>
          <p:cNvSpPr txBox="1"/>
          <p:nvPr>
            <p:ph idx="1" type="body"/>
          </p:nvPr>
        </p:nvSpPr>
        <p:spPr>
          <a:xfrm>
            <a:off x="1155700" y="3488056"/>
            <a:ext cx="12435843" cy="1800225"/>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3pPr>
            <a:lvl4pPr indent="-228600" lvl="3" marL="1828800" marR="0" rtl="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228600" lvl="4" marL="2286000" marR="0" rtl="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19" name="Shape 19"/>
          <p:cNvSpPr txBox="1"/>
          <p:nvPr>
            <p:ph idx="12" type="sldNum"/>
          </p:nvPr>
        </p:nvSpPr>
        <p:spPr>
          <a:xfrm>
            <a:off x="13634938" y="7712096"/>
            <a:ext cx="263942" cy="269201"/>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20" name="Shape 20"/>
        <p:cNvGrpSpPr/>
        <p:nvPr/>
      </p:nvGrpSpPr>
      <p:grpSpPr>
        <a:xfrm>
          <a:off x="0" y="0"/>
          <a:ext cx="0" cy="0"/>
          <a:chOff x="0" y="0"/>
          <a:chExt cx="0" cy="0"/>
        </a:xfrm>
      </p:grpSpPr>
      <p:sp>
        <p:nvSpPr>
          <p:cNvPr id="21" name="Shape 21"/>
          <p:cNvSpPr txBox="1"/>
          <p:nvPr>
            <p:ph type="title"/>
          </p:nvPr>
        </p:nvSpPr>
        <p:spPr>
          <a:xfrm>
            <a:off x="731519" y="329565"/>
            <a:ext cx="13167362" cy="1371601"/>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22" name="Shape 22"/>
          <p:cNvSpPr txBox="1"/>
          <p:nvPr>
            <p:ph idx="1" type="body"/>
          </p:nvPr>
        </p:nvSpPr>
        <p:spPr>
          <a:xfrm>
            <a:off x="731519" y="1920239"/>
            <a:ext cx="6461761" cy="5431158"/>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1pPr>
            <a:lvl2pPr indent="-406400" lvl="1" marL="914400" marR="0" rtl="0" algn="l">
              <a:lnSpc>
                <a:spcPct val="100000"/>
              </a:lnSpc>
              <a:spcBef>
                <a:spcPts val="5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406400" lvl="2" marL="1371600" marR="0" rtl="0" algn="l">
              <a:lnSpc>
                <a:spcPct val="100000"/>
              </a:lnSpc>
              <a:spcBef>
                <a:spcPts val="5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3pPr>
            <a:lvl4pPr indent="-406400" lvl="3" marL="1828800" marR="0" rtl="0" algn="l">
              <a:lnSpc>
                <a:spcPct val="100000"/>
              </a:lnSpc>
              <a:spcBef>
                <a:spcPts val="5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4pPr>
            <a:lvl5pPr indent="-406400" lvl="4" marL="2286000" marR="0" rtl="0" algn="l">
              <a:lnSpc>
                <a:spcPct val="100000"/>
              </a:lnSpc>
              <a:spcBef>
                <a:spcPts val="5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23" name="Shape 23"/>
          <p:cNvSpPr txBox="1"/>
          <p:nvPr>
            <p:ph idx="2" type="body"/>
          </p:nvPr>
        </p:nvSpPr>
        <p:spPr>
          <a:xfrm>
            <a:off x="7437119" y="1920239"/>
            <a:ext cx="6461761" cy="5431158"/>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24" name="Shape 24"/>
          <p:cNvSpPr txBox="1"/>
          <p:nvPr>
            <p:ph idx="12" type="sldNum"/>
          </p:nvPr>
        </p:nvSpPr>
        <p:spPr>
          <a:xfrm>
            <a:off x="13634938" y="7712096"/>
            <a:ext cx="263942" cy="269201"/>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5" name="Shape 25"/>
        <p:cNvGrpSpPr/>
        <p:nvPr/>
      </p:nvGrpSpPr>
      <p:grpSpPr>
        <a:xfrm>
          <a:off x="0" y="0"/>
          <a:ext cx="0" cy="0"/>
          <a:chOff x="0" y="0"/>
          <a:chExt cx="0" cy="0"/>
        </a:xfrm>
      </p:grpSpPr>
      <p:sp>
        <p:nvSpPr>
          <p:cNvPr id="26" name="Shape 26"/>
          <p:cNvSpPr txBox="1"/>
          <p:nvPr>
            <p:ph type="title"/>
          </p:nvPr>
        </p:nvSpPr>
        <p:spPr>
          <a:xfrm>
            <a:off x="731519" y="329565"/>
            <a:ext cx="13167362" cy="1371601"/>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27" name="Shape 27"/>
          <p:cNvSpPr txBox="1"/>
          <p:nvPr>
            <p:ph idx="1" type="body"/>
          </p:nvPr>
        </p:nvSpPr>
        <p:spPr>
          <a:xfrm>
            <a:off x="731520" y="1842136"/>
            <a:ext cx="6464301" cy="767716"/>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rgbClr val="000000"/>
              </a:buClr>
              <a:buSzPts val="2400"/>
              <a:buFont typeface="Arial"/>
              <a:buNone/>
              <a:defRPr b="1" i="0" sz="24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400"/>
              </a:spcBef>
              <a:spcAft>
                <a:spcPts val="0"/>
              </a:spcAft>
              <a:buClr>
                <a:srgbClr val="000000"/>
              </a:buClr>
              <a:buSzPts val="2400"/>
              <a:buFont typeface="Arial"/>
              <a:buNone/>
              <a:defRPr b="1" i="0" sz="2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400"/>
              </a:spcBef>
              <a:spcAft>
                <a:spcPts val="0"/>
              </a:spcAft>
              <a:buClr>
                <a:srgbClr val="000000"/>
              </a:buClr>
              <a:buSzPts val="2400"/>
              <a:buFont typeface="Arial"/>
              <a:buNone/>
              <a:defRPr b="1" i="0" sz="2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400"/>
              </a:spcBef>
              <a:spcAft>
                <a:spcPts val="0"/>
              </a:spcAft>
              <a:buClr>
                <a:srgbClr val="000000"/>
              </a:buClr>
              <a:buSzPts val="2400"/>
              <a:buFont typeface="Arial"/>
              <a:buNone/>
              <a:defRPr b="1" i="0" sz="2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400"/>
              </a:spcBef>
              <a:spcAft>
                <a:spcPts val="0"/>
              </a:spcAft>
              <a:buClr>
                <a:srgbClr val="000000"/>
              </a:buClr>
              <a:buSzPts val="2400"/>
              <a:buFont typeface="Arial"/>
              <a:buNone/>
              <a:defRPr b="1" i="0" sz="24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28" name="Shape 28"/>
          <p:cNvSpPr txBox="1"/>
          <p:nvPr>
            <p:ph idx="2" type="body"/>
          </p:nvPr>
        </p:nvSpPr>
        <p:spPr>
          <a:xfrm>
            <a:off x="731520" y="2609850"/>
            <a:ext cx="6464301" cy="4741547"/>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29" name="Shape 29"/>
          <p:cNvSpPr txBox="1"/>
          <p:nvPr>
            <p:ph idx="3" type="body"/>
          </p:nvPr>
        </p:nvSpPr>
        <p:spPr>
          <a:xfrm>
            <a:off x="7432040" y="1842136"/>
            <a:ext cx="6466842" cy="767716"/>
          </a:xfrm>
          <a:prstGeom prst="rect">
            <a:avLst/>
          </a:prstGeom>
          <a:noFill/>
          <a:ln>
            <a:noFill/>
          </a:ln>
        </p:spPr>
        <p:txBody>
          <a:bodyPr anchorCtr="0" anchor="b" bIns="91425" lIns="91425" spcFirstLastPara="1" rIns="91425" wrap="square" tIns="91425"/>
          <a:lstStyle>
            <a:lvl1pPr indent="-431800" lvl="0" marL="457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30" name="Shape 30"/>
          <p:cNvSpPr txBox="1"/>
          <p:nvPr>
            <p:ph idx="4" type="body"/>
          </p:nvPr>
        </p:nvSpPr>
        <p:spPr>
          <a:xfrm>
            <a:off x="7432040" y="2609850"/>
            <a:ext cx="6466842" cy="4741547"/>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31" name="Shape 31"/>
          <p:cNvSpPr txBox="1"/>
          <p:nvPr>
            <p:ph idx="12" type="sldNum"/>
          </p:nvPr>
        </p:nvSpPr>
        <p:spPr>
          <a:xfrm>
            <a:off x="13634938" y="7712096"/>
            <a:ext cx="263942" cy="269201"/>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32" name="Shape 32"/>
        <p:cNvGrpSpPr/>
        <p:nvPr/>
      </p:nvGrpSpPr>
      <p:grpSpPr>
        <a:xfrm>
          <a:off x="0" y="0"/>
          <a:ext cx="0" cy="0"/>
          <a:chOff x="0" y="0"/>
          <a:chExt cx="0" cy="0"/>
        </a:xfrm>
      </p:grpSpPr>
      <p:sp>
        <p:nvSpPr>
          <p:cNvPr id="33" name="Shape 33"/>
          <p:cNvSpPr txBox="1"/>
          <p:nvPr>
            <p:ph type="title"/>
          </p:nvPr>
        </p:nvSpPr>
        <p:spPr>
          <a:xfrm>
            <a:off x="731519" y="327659"/>
            <a:ext cx="4813303" cy="1394462"/>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2000"/>
              <a:buFont typeface="Calibri"/>
              <a:buNone/>
              <a:defRPr b="1" i="0" sz="20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34" name="Shape 34"/>
          <p:cNvSpPr txBox="1"/>
          <p:nvPr>
            <p:ph idx="1" type="body"/>
          </p:nvPr>
        </p:nvSpPr>
        <p:spPr>
          <a:xfrm>
            <a:off x="5720081" y="327661"/>
            <a:ext cx="8178801" cy="7023736"/>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35" name="Shape 35"/>
          <p:cNvSpPr txBox="1"/>
          <p:nvPr>
            <p:ph idx="2" type="body"/>
          </p:nvPr>
        </p:nvSpPr>
        <p:spPr>
          <a:xfrm>
            <a:off x="731519" y="1722121"/>
            <a:ext cx="4813303" cy="5629277"/>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36" name="Shape 36"/>
          <p:cNvSpPr txBox="1"/>
          <p:nvPr>
            <p:ph idx="12" type="sldNum"/>
          </p:nvPr>
        </p:nvSpPr>
        <p:spPr>
          <a:xfrm>
            <a:off x="13634938" y="7712096"/>
            <a:ext cx="263942" cy="269201"/>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37" name="Shape 37"/>
        <p:cNvGrpSpPr/>
        <p:nvPr/>
      </p:nvGrpSpPr>
      <p:grpSpPr>
        <a:xfrm>
          <a:off x="0" y="0"/>
          <a:ext cx="0" cy="0"/>
          <a:chOff x="0" y="0"/>
          <a:chExt cx="0" cy="0"/>
        </a:xfrm>
      </p:grpSpPr>
      <p:sp>
        <p:nvSpPr>
          <p:cNvPr id="38" name="Shape 38"/>
          <p:cNvSpPr txBox="1"/>
          <p:nvPr>
            <p:ph type="title"/>
          </p:nvPr>
        </p:nvSpPr>
        <p:spPr>
          <a:xfrm>
            <a:off x="2867660" y="5760720"/>
            <a:ext cx="8778241" cy="680087"/>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2000"/>
              <a:buFont typeface="Calibri"/>
              <a:buNone/>
              <a:defRPr b="1" i="0" sz="20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39" name="Shape 39"/>
          <p:cNvSpPr/>
          <p:nvPr>
            <p:ph idx="2" type="pic"/>
          </p:nvPr>
        </p:nvSpPr>
        <p:spPr>
          <a:xfrm>
            <a:off x="2867660" y="735330"/>
            <a:ext cx="8778241" cy="4937760"/>
          </a:xfrm>
          <a:prstGeom prst="rect">
            <a:avLst/>
          </a:prstGeom>
          <a:noFill/>
          <a:ln>
            <a:noFill/>
          </a:ln>
        </p:spPr>
        <p:txBody>
          <a:bodyPr anchorCtr="0" anchor="t" bIns="91425" lIns="91425" spcFirstLastPara="1" rIns="91425" wrap="square" tIns="91425"/>
          <a:lstStyle>
            <a:lvl1pPr lvl="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lvl="1"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lvl="2"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lvl="3"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lvl="4"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lvl="5"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lvl="6"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lvl="7"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lvl="8"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40" name="Shape 40"/>
          <p:cNvSpPr txBox="1"/>
          <p:nvPr>
            <p:ph idx="1" type="body"/>
          </p:nvPr>
        </p:nvSpPr>
        <p:spPr>
          <a:xfrm>
            <a:off x="2867660" y="6440806"/>
            <a:ext cx="8778241" cy="965835"/>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2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2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2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200"/>
              </a:spcBef>
              <a:spcAft>
                <a:spcPts val="0"/>
              </a:spcAft>
              <a:buClr>
                <a:srgbClr val="000000"/>
              </a:buClr>
              <a:buSzPts val="1400"/>
              <a:buFont typeface="Arial"/>
              <a:buNone/>
              <a:defRPr b="0" i="0" sz="14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41" name="Shape 41"/>
          <p:cNvSpPr txBox="1"/>
          <p:nvPr>
            <p:ph idx="12" type="sldNum"/>
          </p:nvPr>
        </p:nvSpPr>
        <p:spPr>
          <a:xfrm>
            <a:off x="13634938" y="7712096"/>
            <a:ext cx="263942" cy="269201"/>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p:cSld name="Title and Vertical Text">
    <p:spTree>
      <p:nvGrpSpPr>
        <p:cNvPr id="42" name="Shape 42"/>
        <p:cNvGrpSpPr/>
        <p:nvPr/>
      </p:nvGrpSpPr>
      <p:grpSpPr>
        <a:xfrm>
          <a:off x="0" y="0"/>
          <a:ext cx="0" cy="0"/>
          <a:chOff x="0" y="0"/>
          <a:chExt cx="0" cy="0"/>
        </a:xfrm>
      </p:grpSpPr>
      <p:sp>
        <p:nvSpPr>
          <p:cNvPr id="43" name="Shape 43"/>
          <p:cNvSpPr txBox="1"/>
          <p:nvPr>
            <p:ph type="title"/>
          </p:nvPr>
        </p:nvSpPr>
        <p:spPr>
          <a:xfrm>
            <a:off x="731519" y="329565"/>
            <a:ext cx="13167362" cy="1371601"/>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44" name="Shape 44"/>
          <p:cNvSpPr txBox="1"/>
          <p:nvPr>
            <p:ph idx="1" type="body"/>
          </p:nvPr>
        </p:nvSpPr>
        <p:spPr>
          <a:xfrm rot="5400000">
            <a:off x="4599622" y="-1947862"/>
            <a:ext cx="5431158" cy="1316736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45" name="Shape 45"/>
          <p:cNvSpPr txBox="1"/>
          <p:nvPr>
            <p:ph idx="12" type="sldNum"/>
          </p:nvPr>
        </p:nvSpPr>
        <p:spPr>
          <a:xfrm>
            <a:off x="13634938" y="7712096"/>
            <a:ext cx="263942" cy="269201"/>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46" name="Shape 46"/>
        <p:cNvGrpSpPr/>
        <p:nvPr/>
      </p:nvGrpSpPr>
      <p:grpSpPr>
        <a:xfrm>
          <a:off x="0" y="0"/>
          <a:ext cx="0" cy="0"/>
          <a:chOff x="0" y="0"/>
          <a:chExt cx="0" cy="0"/>
        </a:xfrm>
      </p:grpSpPr>
      <p:sp>
        <p:nvSpPr>
          <p:cNvPr id="47" name="Shape 47"/>
          <p:cNvSpPr txBox="1"/>
          <p:nvPr>
            <p:ph type="title"/>
          </p:nvPr>
        </p:nvSpPr>
        <p:spPr>
          <a:xfrm rot="5400000">
            <a:off x="8742045" y="2194561"/>
            <a:ext cx="7021831" cy="329184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48" name="Shape 48"/>
          <p:cNvSpPr txBox="1"/>
          <p:nvPr>
            <p:ph idx="1" type="body"/>
          </p:nvPr>
        </p:nvSpPr>
        <p:spPr>
          <a:xfrm rot="5400000">
            <a:off x="2036445" y="-975359"/>
            <a:ext cx="7021831" cy="963168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49" name="Shape 49"/>
          <p:cNvSpPr txBox="1"/>
          <p:nvPr>
            <p:ph idx="12" type="sldNum"/>
          </p:nvPr>
        </p:nvSpPr>
        <p:spPr>
          <a:xfrm>
            <a:off x="13634938" y="7712096"/>
            <a:ext cx="263942" cy="269201"/>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1.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731519" y="329565"/>
            <a:ext cx="13167362" cy="1371601"/>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7" name="Shape 7"/>
          <p:cNvSpPr txBox="1"/>
          <p:nvPr>
            <p:ph idx="1" type="body"/>
          </p:nvPr>
        </p:nvSpPr>
        <p:spPr>
          <a:xfrm>
            <a:off x="731519" y="1920239"/>
            <a:ext cx="13167362" cy="6309362"/>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6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8" name="Shape 8"/>
          <p:cNvSpPr txBox="1"/>
          <p:nvPr>
            <p:ph idx="12" type="sldNum"/>
          </p:nvPr>
        </p:nvSpPr>
        <p:spPr>
          <a:xfrm>
            <a:off x="13634938" y="7712096"/>
            <a:ext cx="263942" cy="269201"/>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lstStyle>
            <a:lvl1pPr lvl="0" rtl="0">
              <a:spcBef>
                <a:spcPts val="0"/>
              </a:spcBef>
              <a:spcAft>
                <a:spcPts val="0"/>
              </a:spcAft>
              <a:buClr>
                <a:schemeClr val="dk1"/>
              </a:buClr>
              <a:buSzPts val="4500"/>
              <a:buNone/>
              <a:defRPr sz="4500">
                <a:solidFill>
                  <a:schemeClr val="dk1"/>
                </a:solidFill>
              </a:defRPr>
            </a:lvl1pPr>
            <a:lvl2pPr lvl="1" rtl="0">
              <a:spcBef>
                <a:spcPts val="0"/>
              </a:spcBef>
              <a:spcAft>
                <a:spcPts val="0"/>
              </a:spcAft>
              <a:buClr>
                <a:schemeClr val="dk1"/>
              </a:buClr>
              <a:buSzPts val="4500"/>
              <a:buNone/>
              <a:defRPr sz="4500">
                <a:solidFill>
                  <a:schemeClr val="dk1"/>
                </a:solidFill>
              </a:defRPr>
            </a:lvl2pPr>
            <a:lvl3pPr lvl="2" rtl="0">
              <a:spcBef>
                <a:spcPts val="0"/>
              </a:spcBef>
              <a:spcAft>
                <a:spcPts val="0"/>
              </a:spcAft>
              <a:buClr>
                <a:schemeClr val="dk1"/>
              </a:buClr>
              <a:buSzPts val="4500"/>
              <a:buNone/>
              <a:defRPr sz="4500">
                <a:solidFill>
                  <a:schemeClr val="dk1"/>
                </a:solidFill>
              </a:defRPr>
            </a:lvl3pPr>
            <a:lvl4pPr lvl="3" rtl="0">
              <a:spcBef>
                <a:spcPts val="0"/>
              </a:spcBef>
              <a:spcAft>
                <a:spcPts val="0"/>
              </a:spcAft>
              <a:buClr>
                <a:schemeClr val="dk1"/>
              </a:buClr>
              <a:buSzPts val="4500"/>
              <a:buNone/>
              <a:defRPr sz="4500">
                <a:solidFill>
                  <a:schemeClr val="dk1"/>
                </a:solidFill>
              </a:defRPr>
            </a:lvl4pPr>
            <a:lvl5pPr lvl="4" rtl="0">
              <a:spcBef>
                <a:spcPts val="0"/>
              </a:spcBef>
              <a:spcAft>
                <a:spcPts val="0"/>
              </a:spcAft>
              <a:buClr>
                <a:schemeClr val="dk1"/>
              </a:buClr>
              <a:buSzPts val="4500"/>
              <a:buNone/>
              <a:defRPr sz="4500">
                <a:solidFill>
                  <a:schemeClr val="dk1"/>
                </a:solidFill>
              </a:defRPr>
            </a:lvl5pPr>
            <a:lvl6pPr lvl="5" rtl="0">
              <a:spcBef>
                <a:spcPts val="0"/>
              </a:spcBef>
              <a:spcAft>
                <a:spcPts val="0"/>
              </a:spcAft>
              <a:buClr>
                <a:schemeClr val="dk1"/>
              </a:buClr>
              <a:buSzPts val="4500"/>
              <a:buNone/>
              <a:defRPr sz="4500">
                <a:solidFill>
                  <a:schemeClr val="dk1"/>
                </a:solidFill>
              </a:defRPr>
            </a:lvl6pPr>
            <a:lvl7pPr lvl="6" rtl="0">
              <a:spcBef>
                <a:spcPts val="0"/>
              </a:spcBef>
              <a:spcAft>
                <a:spcPts val="0"/>
              </a:spcAft>
              <a:buClr>
                <a:schemeClr val="dk1"/>
              </a:buClr>
              <a:buSzPts val="4500"/>
              <a:buNone/>
              <a:defRPr sz="4500">
                <a:solidFill>
                  <a:schemeClr val="dk1"/>
                </a:solidFill>
              </a:defRPr>
            </a:lvl7pPr>
            <a:lvl8pPr lvl="7" rtl="0">
              <a:spcBef>
                <a:spcPts val="0"/>
              </a:spcBef>
              <a:spcAft>
                <a:spcPts val="0"/>
              </a:spcAft>
              <a:buClr>
                <a:schemeClr val="dk1"/>
              </a:buClr>
              <a:buSzPts val="4500"/>
              <a:buNone/>
              <a:defRPr sz="4500">
                <a:solidFill>
                  <a:schemeClr val="dk1"/>
                </a:solidFill>
              </a:defRPr>
            </a:lvl8pPr>
            <a:lvl9pPr lvl="8" rtl="0">
              <a:spcBef>
                <a:spcPts val="0"/>
              </a:spcBef>
              <a:spcAft>
                <a:spcPts val="0"/>
              </a:spcAft>
              <a:buClr>
                <a:schemeClr val="dk1"/>
              </a:buClr>
              <a:buSzPts val="4500"/>
              <a:buNone/>
              <a:defRPr sz="4500">
                <a:solidFill>
                  <a:schemeClr val="dk1"/>
                </a:solidFill>
              </a:defRPr>
            </a:lvl9pPr>
          </a:lstStyle>
          <a:p/>
        </p:txBody>
      </p:sp>
      <p:sp>
        <p:nvSpPr>
          <p:cNvPr id="52" name="Shape 52"/>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lstStyle>
            <a:lvl1pPr indent="-412750" lvl="0" marL="457200" rtl="0">
              <a:lnSpc>
                <a:spcPct val="115000"/>
              </a:lnSpc>
              <a:spcBef>
                <a:spcPts val="0"/>
              </a:spcBef>
              <a:spcAft>
                <a:spcPts val="0"/>
              </a:spcAft>
              <a:buClr>
                <a:schemeClr val="dk2"/>
              </a:buClr>
              <a:buSzPts val="2900"/>
              <a:buChar char="●"/>
              <a:defRPr sz="2900">
                <a:solidFill>
                  <a:schemeClr val="dk2"/>
                </a:solidFill>
              </a:defRPr>
            </a:lvl1pPr>
            <a:lvl2pPr indent="-368300" lvl="1" marL="914400" rtl="0">
              <a:lnSpc>
                <a:spcPct val="115000"/>
              </a:lnSpc>
              <a:spcBef>
                <a:spcPts val="2600"/>
              </a:spcBef>
              <a:spcAft>
                <a:spcPts val="0"/>
              </a:spcAft>
              <a:buClr>
                <a:schemeClr val="dk2"/>
              </a:buClr>
              <a:buSzPts val="2200"/>
              <a:buChar char="○"/>
              <a:defRPr sz="2200">
                <a:solidFill>
                  <a:schemeClr val="dk2"/>
                </a:solidFill>
              </a:defRPr>
            </a:lvl2pPr>
            <a:lvl3pPr indent="-368300" lvl="2" marL="1371600" rtl="0">
              <a:lnSpc>
                <a:spcPct val="115000"/>
              </a:lnSpc>
              <a:spcBef>
                <a:spcPts val="2600"/>
              </a:spcBef>
              <a:spcAft>
                <a:spcPts val="0"/>
              </a:spcAft>
              <a:buClr>
                <a:schemeClr val="dk2"/>
              </a:buClr>
              <a:buSzPts val="2200"/>
              <a:buChar char="■"/>
              <a:defRPr sz="2200">
                <a:solidFill>
                  <a:schemeClr val="dk2"/>
                </a:solidFill>
              </a:defRPr>
            </a:lvl3pPr>
            <a:lvl4pPr indent="-368300" lvl="3" marL="1828800" rtl="0">
              <a:lnSpc>
                <a:spcPct val="115000"/>
              </a:lnSpc>
              <a:spcBef>
                <a:spcPts val="2600"/>
              </a:spcBef>
              <a:spcAft>
                <a:spcPts val="0"/>
              </a:spcAft>
              <a:buClr>
                <a:schemeClr val="dk2"/>
              </a:buClr>
              <a:buSzPts val="2200"/>
              <a:buChar char="●"/>
              <a:defRPr sz="2200">
                <a:solidFill>
                  <a:schemeClr val="dk2"/>
                </a:solidFill>
              </a:defRPr>
            </a:lvl4pPr>
            <a:lvl5pPr indent="-368300" lvl="4" marL="2286000" rtl="0">
              <a:lnSpc>
                <a:spcPct val="115000"/>
              </a:lnSpc>
              <a:spcBef>
                <a:spcPts val="2600"/>
              </a:spcBef>
              <a:spcAft>
                <a:spcPts val="0"/>
              </a:spcAft>
              <a:buClr>
                <a:schemeClr val="dk2"/>
              </a:buClr>
              <a:buSzPts val="2200"/>
              <a:buChar char="○"/>
              <a:defRPr sz="2200">
                <a:solidFill>
                  <a:schemeClr val="dk2"/>
                </a:solidFill>
              </a:defRPr>
            </a:lvl5pPr>
            <a:lvl6pPr indent="-368300" lvl="5" marL="2743200" rtl="0">
              <a:lnSpc>
                <a:spcPct val="115000"/>
              </a:lnSpc>
              <a:spcBef>
                <a:spcPts val="2600"/>
              </a:spcBef>
              <a:spcAft>
                <a:spcPts val="0"/>
              </a:spcAft>
              <a:buClr>
                <a:schemeClr val="dk2"/>
              </a:buClr>
              <a:buSzPts val="2200"/>
              <a:buChar char="■"/>
              <a:defRPr sz="2200">
                <a:solidFill>
                  <a:schemeClr val="dk2"/>
                </a:solidFill>
              </a:defRPr>
            </a:lvl6pPr>
            <a:lvl7pPr indent="-368300" lvl="6" marL="3200400" rtl="0">
              <a:lnSpc>
                <a:spcPct val="115000"/>
              </a:lnSpc>
              <a:spcBef>
                <a:spcPts val="2600"/>
              </a:spcBef>
              <a:spcAft>
                <a:spcPts val="0"/>
              </a:spcAft>
              <a:buClr>
                <a:schemeClr val="dk2"/>
              </a:buClr>
              <a:buSzPts val="2200"/>
              <a:buChar char="●"/>
              <a:defRPr sz="2200">
                <a:solidFill>
                  <a:schemeClr val="dk2"/>
                </a:solidFill>
              </a:defRPr>
            </a:lvl7pPr>
            <a:lvl8pPr indent="-368300" lvl="7" marL="3657600" rtl="0">
              <a:lnSpc>
                <a:spcPct val="115000"/>
              </a:lnSpc>
              <a:spcBef>
                <a:spcPts val="2600"/>
              </a:spcBef>
              <a:spcAft>
                <a:spcPts val="0"/>
              </a:spcAft>
              <a:buClr>
                <a:schemeClr val="dk2"/>
              </a:buClr>
              <a:buSzPts val="2200"/>
              <a:buChar char="○"/>
              <a:defRPr sz="2200">
                <a:solidFill>
                  <a:schemeClr val="dk2"/>
                </a:solidFill>
              </a:defRPr>
            </a:lvl8pPr>
            <a:lvl9pPr indent="-368300" lvl="8" marL="4114800" rtl="0">
              <a:lnSpc>
                <a:spcPct val="115000"/>
              </a:lnSpc>
              <a:spcBef>
                <a:spcPts val="2600"/>
              </a:spcBef>
              <a:spcAft>
                <a:spcPts val="2600"/>
              </a:spcAft>
              <a:buClr>
                <a:schemeClr val="dk2"/>
              </a:buClr>
              <a:buSzPts val="2200"/>
              <a:buChar char="■"/>
              <a:defRPr sz="2200">
                <a:solidFill>
                  <a:schemeClr val="dk2"/>
                </a:solidFill>
              </a:defRPr>
            </a:lvl9pPr>
          </a:lstStyle>
          <a:p/>
        </p:txBody>
      </p:sp>
      <p:sp>
        <p:nvSpPr>
          <p:cNvPr id="53" name="Shape 53"/>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Autofit/>
          </a:bodyPr>
          <a:lstStyle>
            <a:lvl1pPr lvl="0" rtl="0" algn="r">
              <a:buNone/>
              <a:defRPr sz="1600">
                <a:solidFill>
                  <a:schemeClr val="dk2"/>
                </a:solidFill>
              </a:defRPr>
            </a:lvl1pPr>
            <a:lvl2pPr lvl="1" rtl="0" algn="r">
              <a:buNone/>
              <a:defRPr sz="1600">
                <a:solidFill>
                  <a:schemeClr val="dk2"/>
                </a:solidFill>
              </a:defRPr>
            </a:lvl2pPr>
            <a:lvl3pPr lvl="2" rtl="0" algn="r">
              <a:buNone/>
              <a:defRPr sz="1600">
                <a:solidFill>
                  <a:schemeClr val="dk2"/>
                </a:solidFill>
              </a:defRPr>
            </a:lvl3pPr>
            <a:lvl4pPr lvl="3" rtl="0" algn="r">
              <a:buNone/>
              <a:defRPr sz="1600">
                <a:solidFill>
                  <a:schemeClr val="dk2"/>
                </a:solidFill>
              </a:defRPr>
            </a:lvl4pPr>
            <a:lvl5pPr lvl="4" rtl="0" algn="r">
              <a:buNone/>
              <a:defRPr sz="1600">
                <a:solidFill>
                  <a:schemeClr val="dk2"/>
                </a:solidFill>
              </a:defRPr>
            </a:lvl5pPr>
            <a:lvl6pPr lvl="5" rtl="0" algn="r">
              <a:buNone/>
              <a:defRPr sz="1600">
                <a:solidFill>
                  <a:schemeClr val="dk2"/>
                </a:solidFill>
              </a:defRPr>
            </a:lvl6pPr>
            <a:lvl7pPr lvl="6" rtl="0" algn="r">
              <a:buNone/>
              <a:defRPr sz="1600">
                <a:solidFill>
                  <a:schemeClr val="dk2"/>
                </a:solidFill>
              </a:defRPr>
            </a:lvl7pPr>
            <a:lvl8pPr lvl="7" rtl="0" algn="r">
              <a:buNone/>
              <a:defRPr sz="1600">
                <a:solidFill>
                  <a:schemeClr val="dk2"/>
                </a:solidFill>
              </a:defRPr>
            </a:lvl8pPr>
            <a:lvl9pPr lvl="8" rtl="0" algn="r">
              <a:buNone/>
              <a:defRPr sz="1600">
                <a:solidFill>
                  <a:schemeClr val="dk2"/>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gif"/><Relationship Id="rId4" Type="http://schemas.openxmlformats.org/officeDocument/2006/relationships/image" Target="../media/image10.png"/><Relationship Id="rId5"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4.png"/><Relationship Id="rId5"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98" name="Shape 98"/>
        <p:cNvGrpSpPr/>
        <p:nvPr/>
      </p:nvGrpSpPr>
      <p:grpSpPr>
        <a:xfrm>
          <a:off x="0" y="0"/>
          <a:ext cx="0" cy="0"/>
          <a:chOff x="0" y="0"/>
          <a:chExt cx="0" cy="0"/>
        </a:xfrm>
      </p:grpSpPr>
      <p:sp>
        <p:nvSpPr>
          <p:cNvPr id="99" name="Shape 99"/>
          <p:cNvSpPr txBox="1"/>
          <p:nvPr/>
        </p:nvSpPr>
        <p:spPr>
          <a:xfrm>
            <a:off x="436925" y="4880475"/>
            <a:ext cx="8682000" cy="2304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rPr b="1" lang="en-US" sz="3600">
                <a:solidFill>
                  <a:srgbClr val="FFFFFF"/>
                </a:solidFill>
              </a:rPr>
              <a:t>Primer on Blockchain </a:t>
            </a:r>
            <a:endParaRPr b="1" sz="3600">
              <a:solidFill>
                <a:srgbClr val="FFFFFF"/>
              </a:solidFill>
            </a:endParaRPr>
          </a:p>
          <a:p>
            <a:pPr indent="0" lvl="0" marL="0" marR="0" rtl="0" algn="l">
              <a:lnSpc>
                <a:spcPct val="100000"/>
              </a:lnSpc>
              <a:spcBef>
                <a:spcPts val="0"/>
              </a:spcBef>
              <a:spcAft>
                <a:spcPts val="0"/>
              </a:spcAft>
              <a:buNone/>
            </a:pPr>
            <a:r>
              <a:rPr b="1" lang="en-US" sz="3600">
                <a:solidFill>
                  <a:srgbClr val="FFFFFF"/>
                </a:solidFill>
              </a:rPr>
              <a:t>&amp; Token-economics</a:t>
            </a:r>
            <a:endParaRPr/>
          </a:p>
          <a:p>
            <a:pPr indent="0" lvl="0" marL="0" marR="0" rtl="0" algn="l">
              <a:lnSpc>
                <a:spcPct val="100000"/>
              </a:lnSpc>
              <a:spcBef>
                <a:spcPts val="0"/>
              </a:spcBef>
              <a:spcAft>
                <a:spcPts val="0"/>
              </a:spcAft>
              <a:buNone/>
            </a:pPr>
            <a:r>
              <a:t/>
            </a:r>
            <a:endParaRPr b="1" i="0" sz="3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rPr b="1" i="1" lang="en-US" sz="2800" u="none" cap="none" strike="noStrike">
                <a:solidFill>
                  <a:srgbClr val="FFFFFF"/>
                </a:solidFill>
                <a:latin typeface="Arial"/>
                <a:ea typeface="Arial"/>
                <a:cs typeface="Arial"/>
                <a:sym typeface="Arial"/>
              </a:rPr>
              <a:t>‘To hodl or not to hold…’</a:t>
            </a:r>
            <a:endParaRPr i="1"/>
          </a:p>
          <a:p>
            <a:pPr indent="0" lvl="0" marL="0" marR="0" rtl="0" algn="l">
              <a:lnSpc>
                <a:spcPct val="100000"/>
              </a:lnSpc>
              <a:spcBef>
                <a:spcPts val="0"/>
              </a:spcBef>
              <a:spcAft>
                <a:spcPts val="0"/>
              </a:spcAft>
              <a:buNone/>
            </a:pPr>
            <a:r>
              <a:rPr b="1" lang="en-US" sz="2800">
                <a:solidFill>
                  <a:srgbClr val="FFFFFF"/>
                </a:solidFill>
              </a:rPr>
              <a:t>Making sense of a clashing parallel universe</a:t>
            </a:r>
            <a:endParaRPr b="1" i="0" sz="2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rPr b="1" i="1" lang="en-US" sz="2800">
                <a:solidFill>
                  <a:srgbClr val="FFFFFF"/>
                </a:solidFill>
              </a:rPr>
              <a:t>Elvin Zhang</a:t>
            </a:r>
            <a:r>
              <a:rPr b="1" i="1" lang="en-US" sz="2800" u="none" cap="none" strike="noStrike">
                <a:solidFill>
                  <a:srgbClr val="FFFFFF"/>
                </a:solidFill>
                <a:latin typeface="Arial"/>
                <a:ea typeface="Arial"/>
                <a:cs typeface="Arial"/>
                <a:sym typeface="Arial"/>
              </a:rPr>
              <a:t> </a:t>
            </a:r>
            <a:endParaRPr i="1"/>
          </a:p>
        </p:txBody>
      </p:sp>
      <p:sp>
        <p:nvSpPr>
          <p:cNvPr id="100" name="Shape 100"/>
          <p:cNvSpPr txBox="1"/>
          <p:nvPr/>
        </p:nvSpPr>
        <p:spPr>
          <a:xfrm>
            <a:off x="3685650" y="478900"/>
            <a:ext cx="7259100" cy="846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i="1" lang="en-US" sz="1800" u="sng">
                <a:solidFill>
                  <a:srgbClr val="FFFFFF"/>
                </a:solidFill>
              </a:rPr>
              <a:t>Feel free to fork and make good - but will appreciate revised versions shared again with ezhang@vertexventures.com.</a:t>
            </a:r>
            <a:endParaRPr b="1" i="1" sz="1800" u="sng">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Recap</a:t>
            </a:r>
            <a:r>
              <a:rPr b="0" i="0" lang="en-US" sz="4400" u="none" cap="none" strike="noStrike">
                <a:solidFill>
                  <a:srgbClr val="31859B"/>
                </a:solidFill>
                <a:latin typeface="Open Sans"/>
                <a:ea typeface="Open Sans"/>
                <a:cs typeface="Open Sans"/>
                <a:sym typeface="Open Sans"/>
              </a:rPr>
              <a:t>: </a:t>
            </a:r>
            <a:r>
              <a:rPr lang="en-US" sz="4400">
                <a:solidFill>
                  <a:srgbClr val="31859B"/>
                </a:solidFill>
                <a:latin typeface="Open Sans"/>
                <a:ea typeface="Open Sans"/>
                <a:cs typeface="Open Sans"/>
                <a:sym typeface="Open Sans"/>
              </a:rPr>
              <a:t>Token</a:t>
            </a:r>
            <a:endParaRPr/>
          </a:p>
        </p:txBody>
      </p:sp>
      <p:sp>
        <p:nvSpPr>
          <p:cNvPr id="194" name="Shape 194"/>
          <p:cNvSpPr txBox="1"/>
          <p:nvPr/>
        </p:nvSpPr>
        <p:spPr>
          <a:xfrm>
            <a:off x="1748152" y="3315301"/>
            <a:ext cx="5024700" cy="38298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None/>
            </a:pPr>
            <a:r>
              <a:rPr lang="en-US" sz="2000"/>
              <a:t>Deriving from the BTC example:</a:t>
            </a:r>
            <a:endParaRPr sz="2000"/>
          </a:p>
          <a:p>
            <a:pPr indent="-342900" lvl="0" marL="342900" marR="0" rtl="0" algn="l">
              <a:lnSpc>
                <a:spcPct val="100000"/>
              </a:lnSpc>
              <a:spcBef>
                <a:spcPts val="0"/>
              </a:spcBef>
              <a:spcAft>
                <a:spcPts val="0"/>
              </a:spcAft>
              <a:buClr>
                <a:srgbClr val="000000"/>
              </a:buClr>
              <a:buSzPts val="1100"/>
              <a:buFont typeface="Arial"/>
              <a:buChar char="-"/>
            </a:pPr>
            <a:r>
              <a:rPr lang="en-US" sz="2000"/>
              <a:t>Tokens r</a:t>
            </a:r>
            <a:r>
              <a:rPr b="0" i="0" lang="en-US" sz="2000" u="none" cap="none" strike="noStrike">
                <a:solidFill>
                  <a:srgbClr val="000000"/>
                </a:solidFill>
                <a:latin typeface="Arial"/>
                <a:ea typeface="Arial"/>
                <a:cs typeface="Arial"/>
                <a:sym typeface="Arial"/>
              </a:rPr>
              <a:t>epresents the </a:t>
            </a:r>
            <a:r>
              <a:rPr b="1" i="1" lang="en-US" sz="2000" u="none" cap="none" strike="noStrike">
                <a:solidFill>
                  <a:srgbClr val="000000"/>
                </a:solidFill>
              </a:rPr>
              <a:t>financial incentive </a:t>
            </a:r>
            <a:r>
              <a:rPr lang="en-US" sz="2000"/>
              <a:t>miners (value adding participants)</a:t>
            </a:r>
            <a:r>
              <a:rPr b="0" i="0" lang="en-US" sz="2000" u="none" cap="none" strike="noStrike">
                <a:solidFill>
                  <a:srgbClr val="000000"/>
                </a:solidFill>
                <a:latin typeface="Arial"/>
                <a:ea typeface="Arial"/>
                <a:cs typeface="Arial"/>
                <a:sym typeface="Arial"/>
              </a:rPr>
              <a:t> receive to trade </a:t>
            </a:r>
            <a:r>
              <a:rPr lang="en-US" sz="2000"/>
              <a:t>resource of value</a:t>
            </a:r>
            <a:r>
              <a:rPr b="0" i="0" lang="en-US" sz="2000" u="none" cap="none" strike="noStrike">
                <a:solidFill>
                  <a:srgbClr val="000000"/>
                </a:solidFill>
                <a:latin typeface="Arial"/>
                <a:ea typeface="Arial"/>
                <a:cs typeface="Arial"/>
                <a:sym typeface="Arial"/>
              </a:rPr>
              <a:t> &lt;&gt; </a:t>
            </a:r>
            <a:r>
              <a:rPr lang="en-US" sz="2000"/>
              <a:t>validate transaction/perform something the network values</a:t>
            </a:r>
            <a:endParaRPr sz="2000"/>
          </a:p>
          <a:p>
            <a:pPr indent="-298450" lvl="1" marL="914400" marR="0" rtl="0" algn="l">
              <a:lnSpc>
                <a:spcPct val="100000"/>
              </a:lnSpc>
              <a:spcBef>
                <a:spcPts val="0"/>
              </a:spcBef>
              <a:spcAft>
                <a:spcPts val="0"/>
              </a:spcAft>
              <a:buClr>
                <a:srgbClr val="000000"/>
              </a:buClr>
              <a:buSzPts val="1100"/>
              <a:buFont typeface="Arial"/>
              <a:buChar char="○"/>
            </a:pPr>
            <a:r>
              <a:rPr b="0" i="0" lang="en-US" sz="2000" u="none" cap="none" strike="noStrike">
                <a:solidFill>
                  <a:srgbClr val="000000"/>
                </a:solidFill>
                <a:latin typeface="Arial"/>
                <a:ea typeface="Arial"/>
                <a:cs typeface="Arial"/>
                <a:sym typeface="Arial"/>
              </a:rPr>
              <a:t>BTC &lt;&gt; Bitcoin blockchain</a:t>
            </a:r>
            <a:endParaRPr/>
          </a:p>
          <a:p>
            <a:pPr indent="-298450" lvl="1" marL="914400" marR="0" rtl="0" algn="l">
              <a:lnSpc>
                <a:spcPct val="100000"/>
              </a:lnSpc>
              <a:spcBef>
                <a:spcPts val="0"/>
              </a:spcBef>
              <a:spcAft>
                <a:spcPts val="0"/>
              </a:spcAft>
              <a:buClr>
                <a:srgbClr val="000000"/>
              </a:buClr>
              <a:buSzPts val="1100"/>
              <a:buFont typeface="Arial"/>
              <a:buChar char="○"/>
            </a:pPr>
            <a:r>
              <a:rPr b="0" i="0" lang="en-US" sz="2000" u="none" cap="none" strike="noStrike">
                <a:solidFill>
                  <a:srgbClr val="000000"/>
                </a:solidFill>
                <a:latin typeface="Arial"/>
                <a:ea typeface="Arial"/>
                <a:cs typeface="Arial"/>
                <a:sym typeface="Arial"/>
              </a:rPr>
              <a:t>Zcash, Litecoin, Monero &lt;&gt; Forked Bitcoin Blockchain</a:t>
            </a:r>
            <a:endParaRPr/>
          </a:p>
          <a:p>
            <a:pPr indent="-298450" lvl="1" marL="914400" marR="0" rtl="0" algn="l">
              <a:lnSpc>
                <a:spcPct val="100000"/>
              </a:lnSpc>
              <a:spcBef>
                <a:spcPts val="0"/>
              </a:spcBef>
              <a:spcAft>
                <a:spcPts val="0"/>
              </a:spcAft>
              <a:buClr>
                <a:srgbClr val="000000"/>
              </a:buClr>
              <a:buSzPts val="1100"/>
              <a:buFont typeface="Arial"/>
              <a:buChar char="○"/>
            </a:pPr>
            <a:r>
              <a:rPr b="0" i="0" lang="en-US" sz="2000" u="none" cap="none" strike="noStrike">
                <a:solidFill>
                  <a:srgbClr val="000000"/>
                </a:solidFill>
                <a:latin typeface="Arial"/>
                <a:ea typeface="Arial"/>
                <a:cs typeface="Arial"/>
                <a:sym typeface="Arial"/>
              </a:rPr>
              <a:t>Ether (native) &lt;&gt; Ethereum Blockchain (and other tokens) </a:t>
            </a:r>
            <a:endParaRPr/>
          </a:p>
        </p:txBody>
      </p:sp>
      <p:sp>
        <p:nvSpPr>
          <p:cNvPr id="195" name="Shape 195"/>
          <p:cNvSpPr txBox="1"/>
          <p:nvPr/>
        </p:nvSpPr>
        <p:spPr>
          <a:xfrm>
            <a:off x="730200" y="1295325"/>
            <a:ext cx="8797800" cy="764400"/>
          </a:xfrm>
          <a:prstGeom prst="rect">
            <a:avLst/>
          </a:prstGeom>
          <a:noFill/>
          <a:ln>
            <a:noFill/>
          </a:ln>
        </p:spPr>
        <p:txBody>
          <a:bodyPr anchorCtr="0" anchor="t" bIns="45675" lIns="45675" spcFirstLastPara="1" rIns="45675" wrap="square" tIns="45675">
            <a:noAutofit/>
          </a:bodyPr>
          <a:lstStyle/>
          <a:p>
            <a:pPr indent="-342900" lvl="0" marL="34290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a:t>
            </a:r>
            <a:r>
              <a:rPr b="1" i="0" lang="en-US" sz="2000" u="sng" cap="none" strike="noStrike">
                <a:solidFill>
                  <a:srgbClr val="000000"/>
                </a:solidFill>
              </a:rPr>
              <a:t>digital asset</a:t>
            </a:r>
            <a:r>
              <a:rPr b="1" lang="en-US" sz="2000" u="sng"/>
              <a:t> (unit of account)</a:t>
            </a:r>
            <a:r>
              <a:rPr b="0" i="0" lang="en-US" sz="2000" u="none" cap="none" strike="noStrike">
                <a:solidFill>
                  <a:srgbClr val="000000"/>
                </a:solidFill>
                <a:latin typeface="Arial"/>
                <a:ea typeface="Arial"/>
                <a:cs typeface="Arial"/>
                <a:sym typeface="Arial"/>
              </a:rPr>
              <a:t> </a:t>
            </a:r>
            <a:r>
              <a:rPr lang="en-US" sz="2000"/>
              <a:t>of the</a:t>
            </a:r>
            <a:r>
              <a:rPr b="0" i="0" lang="en-US" sz="2000" u="none" cap="none" strike="noStrike">
                <a:solidFill>
                  <a:srgbClr val="000000"/>
                </a:solidFill>
                <a:latin typeface="Arial"/>
                <a:ea typeface="Arial"/>
                <a:cs typeface="Arial"/>
                <a:sym typeface="Arial"/>
              </a:rPr>
              <a:t> Blockchain/DLT</a:t>
            </a:r>
            <a:r>
              <a:rPr lang="en-US" sz="2000"/>
              <a:t>, </a:t>
            </a:r>
            <a:r>
              <a:rPr b="0" i="0" lang="en-US" sz="2000" u="none" cap="none" strike="noStrike">
                <a:solidFill>
                  <a:srgbClr val="000000"/>
                </a:solidFill>
                <a:latin typeface="Arial"/>
                <a:ea typeface="Arial"/>
                <a:cs typeface="Arial"/>
                <a:sym typeface="Arial"/>
              </a:rPr>
              <a:t>follows </a:t>
            </a:r>
            <a:r>
              <a:rPr lang="en-US" sz="2000"/>
              <a:t>P</a:t>
            </a:r>
            <a:r>
              <a:rPr b="0" i="0" lang="en-US" sz="2000" u="none" cap="none" strike="noStrike">
                <a:solidFill>
                  <a:srgbClr val="000000"/>
                </a:solidFill>
                <a:latin typeface="Arial"/>
                <a:ea typeface="Arial"/>
                <a:cs typeface="Arial"/>
                <a:sym typeface="Arial"/>
              </a:rPr>
              <a:t>rotocol and can be </a:t>
            </a:r>
            <a:r>
              <a:rPr lang="en-US" sz="2000"/>
              <a:t>distributed throughout the network for value allocation</a:t>
            </a:r>
            <a:endParaRPr/>
          </a:p>
        </p:txBody>
      </p:sp>
      <p:pic>
        <p:nvPicPr>
          <p:cNvPr descr="Picture 1" id="196" name="Shape 196"/>
          <p:cNvPicPr preferRelativeResize="0"/>
          <p:nvPr/>
        </p:nvPicPr>
        <p:blipFill rotWithShape="1">
          <a:blip r:embed="rId3">
            <a:alphaModFix/>
          </a:blip>
          <a:srcRect b="0" l="0" r="0" t="0"/>
          <a:stretch/>
        </p:blipFill>
        <p:spPr>
          <a:xfrm>
            <a:off x="9618919" y="1295331"/>
            <a:ext cx="4279902" cy="647701"/>
          </a:xfrm>
          <a:prstGeom prst="rect">
            <a:avLst/>
          </a:prstGeom>
          <a:noFill/>
          <a:ln>
            <a:noFill/>
          </a:ln>
        </p:spPr>
      </p:pic>
      <p:sp>
        <p:nvSpPr>
          <p:cNvPr id="197" name="Shape 197"/>
          <p:cNvSpPr txBox="1"/>
          <p:nvPr/>
        </p:nvSpPr>
        <p:spPr>
          <a:xfrm>
            <a:off x="7963300" y="3051025"/>
            <a:ext cx="2221800" cy="4170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sz="1800" u="sng"/>
              <a:t>Network</a:t>
            </a:r>
            <a:endParaRPr sz="1800" u="sng"/>
          </a:p>
          <a:p>
            <a:pPr indent="0" lvl="0" marL="0" marR="0" rtl="0" algn="ctr">
              <a:lnSpc>
                <a:spcPct val="100000"/>
              </a:lnSpc>
              <a:spcBef>
                <a:spcPts val="0"/>
              </a:spcBef>
              <a:spcAft>
                <a:spcPts val="0"/>
              </a:spcAft>
              <a:buClr>
                <a:srgbClr val="000000"/>
              </a:buClr>
              <a:buSzPts val="1400"/>
              <a:buFont typeface="Arial"/>
              <a:buNone/>
            </a:pPr>
            <a:r>
              <a:t/>
            </a:r>
            <a:endParaRPr sz="1800"/>
          </a:p>
          <a:p>
            <a:pPr indent="0" lvl="0" marL="0" marR="0" rtl="0" algn="ctr">
              <a:lnSpc>
                <a:spcPct val="100000"/>
              </a:lnSpc>
              <a:spcBef>
                <a:spcPts val="0"/>
              </a:spcBef>
              <a:spcAft>
                <a:spcPts val="0"/>
              </a:spcAft>
              <a:buClr>
                <a:srgbClr val="000000"/>
              </a:buClr>
              <a:buSzPts val="1400"/>
              <a:buFont typeface="Arial"/>
              <a:buNone/>
            </a:pPr>
            <a:r>
              <a:rPr lang="en-US" sz="1800"/>
              <a:t>vs</a:t>
            </a:r>
            <a:endParaRPr sz="1800"/>
          </a:p>
          <a:p>
            <a:pPr indent="0" lvl="0" marL="0" marR="0" rtl="0" algn="ctr">
              <a:lnSpc>
                <a:spcPct val="100000"/>
              </a:lnSpc>
              <a:spcBef>
                <a:spcPts val="0"/>
              </a:spcBef>
              <a:spcAft>
                <a:spcPts val="0"/>
              </a:spcAft>
              <a:buClr>
                <a:srgbClr val="000000"/>
              </a:buClr>
              <a:buSzPts val="1400"/>
              <a:buFont typeface="Arial"/>
              <a:buNone/>
            </a:pPr>
            <a:r>
              <a:t/>
            </a:r>
            <a:endParaRPr sz="1800"/>
          </a:p>
          <a:p>
            <a:pPr indent="0" lvl="0" marL="0" marR="0" rtl="0" algn="ctr">
              <a:lnSpc>
                <a:spcPct val="100000"/>
              </a:lnSpc>
              <a:spcBef>
                <a:spcPts val="0"/>
              </a:spcBef>
              <a:spcAft>
                <a:spcPts val="0"/>
              </a:spcAft>
              <a:buClr>
                <a:srgbClr val="000000"/>
              </a:buClr>
              <a:buSzPts val="1400"/>
              <a:buFont typeface="Arial"/>
              <a:buNone/>
            </a:pPr>
            <a:r>
              <a:rPr b="0" i="0" lang="en-US" sz="1800" u="sng" cap="none" strike="noStrike">
                <a:solidFill>
                  <a:srgbClr val="000000"/>
                </a:solidFill>
                <a:latin typeface="Arial"/>
                <a:ea typeface="Arial"/>
                <a:cs typeface="Arial"/>
                <a:sym typeface="Arial"/>
              </a:rPr>
              <a:t>Token</a:t>
            </a:r>
            <a:br>
              <a:rPr b="0" i="0" lang="en-US" sz="1800" u="none" cap="none" strike="noStrike">
                <a:solidFill>
                  <a:srgbClr val="000000"/>
                </a:solidFill>
                <a:latin typeface="Arial"/>
                <a:ea typeface="Arial"/>
                <a:cs typeface="Arial"/>
                <a:sym typeface="Arial"/>
              </a:rPr>
            </a:br>
            <a:endParaRPr sz="1800"/>
          </a:p>
          <a:p>
            <a:pPr indent="0" lvl="0" marL="0" marR="0" rtl="0" algn="ctr">
              <a:lnSpc>
                <a:spcPct val="100000"/>
              </a:lnSpc>
              <a:spcBef>
                <a:spcPts val="0"/>
              </a:spcBef>
              <a:spcAft>
                <a:spcPts val="0"/>
              </a:spcAft>
              <a:buClr>
                <a:srgbClr val="000000"/>
              </a:buClr>
              <a:buSzPts val="1400"/>
              <a:buFont typeface="Arial"/>
              <a:buNone/>
            </a:pPr>
            <a:r>
              <a:rPr lang="en-US" sz="1800"/>
              <a:t>vs</a:t>
            </a:r>
            <a:r>
              <a:rPr b="0" i="0" lang="en-US" sz="1800" u="none" cap="none" strike="noStrike">
                <a:solidFill>
                  <a:srgbClr val="000000"/>
                </a:solidFill>
                <a:latin typeface="Arial"/>
                <a:ea typeface="Arial"/>
                <a:cs typeface="Arial"/>
                <a:sym typeface="Arial"/>
              </a:rPr>
              <a:t> </a:t>
            </a:r>
            <a:endParaRPr sz="1800"/>
          </a:p>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800" u="sng" cap="none" strike="noStrike">
                <a:solidFill>
                  <a:srgbClr val="000000"/>
                </a:solidFill>
                <a:latin typeface="Arial"/>
                <a:ea typeface="Arial"/>
                <a:cs typeface="Arial"/>
                <a:sym typeface="Arial"/>
              </a:rPr>
              <a:t>Blockchain Protocol</a:t>
            </a:r>
            <a:endParaRPr b="0" i="0" sz="1800" u="sng"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sz="1800" u="sng"/>
          </a:p>
          <a:p>
            <a:pPr indent="0" lvl="0" marL="0" marR="0" rtl="0" algn="ctr">
              <a:lnSpc>
                <a:spcPct val="100000"/>
              </a:lnSpc>
              <a:spcBef>
                <a:spcPts val="0"/>
              </a:spcBef>
              <a:spcAft>
                <a:spcPts val="0"/>
              </a:spcAft>
              <a:buClr>
                <a:srgbClr val="000000"/>
              </a:buClr>
              <a:buSzPts val="1400"/>
              <a:buFont typeface="Arial"/>
              <a:buNone/>
            </a:pPr>
            <a:r>
              <a:rPr lang="en-US" sz="1800"/>
              <a:t>vs</a:t>
            </a:r>
            <a:endParaRPr sz="1800"/>
          </a:p>
          <a:p>
            <a:pPr indent="0" lvl="0" marL="0" marR="0" rtl="0" algn="ctr">
              <a:lnSpc>
                <a:spcPct val="100000"/>
              </a:lnSpc>
              <a:spcBef>
                <a:spcPts val="0"/>
              </a:spcBef>
              <a:spcAft>
                <a:spcPts val="0"/>
              </a:spcAft>
              <a:buClr>
                <a:srgbClr val="000000"/>
              </a:buClr>
              <a:buSzPts val="1400"/>
              <a:buFont typeface="Arial"/>
              <a:buNone/>
            </a:pPr>
            <a:r>
              <a:t/>
            </a:r>
            <a:endParaRPr sz="1800"/>
          </a:p>
          <a:p>
            <a:pPr indent="0" lvl="0" marL="0" marR="0" rtl="0" algn="ctr">
              <a:lnSpc>
                <a:spcPct val="100000"/>
              </a:lnSpc>
              <a:spcBef>
                <a:spcPts val="0"/>
              </a:spcBef>
              <a:spcAft>
                <a:spcPts val="0"/>
              </a:spcAft>
              <a:buClr>
                <a:srgbClr val="000000"/>
              </a:buClr>
              <a:buSzPts val="1400"/>
              <a:buFont typeface="Arial"/>
              <a:buNone/>
            </a:pPr>
            <a:r>
              <a:rPr lang="en-US" sz="1800" u="sng"/>
              <a:t>Different Applications of Value</a:t>
            </a:r>
            <a:endParaRPr sz="1800" u="sng"/>
          </a:p>
        </p:txBody>
      </p:sp>
      <p:sp>
        <p:nvSpPr>
          <p:cNvPr id="198" name="Shape 198"/>
          <p:cNvSpPr txBox="1"/>
          <p:nvPr/>
        </p:nvSpPr>
        <p:spPr>
          <a:xfrm>
            <a:off x="11654425" y="3051047"/>
            <a:ext cx="2221800" cy="4094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sz="1800" u="sng"/>
              <a:t>Country</a:t>
            </a:r>
            <a:endParaRPr sz="1800"/>
          </a:p>
          <a:p>
            <a:pPr indent="0" lvl="0" marL="0" marR="0" rtl="0" algn="ctr">
              <a:lnSpc>
                <a:spcPct val="100000"/>
              </a:lnSpc>
              <a:spcBef>
                <a:spcPts val="0"/>
              </a:spcBef>
              <a:spcAft>
                <a:spcPts val="0"/>
              </a:spcAft>
              <a:buClr>
                <a:srgbClr val="000000"/>
              </a:buClr>
              <a:buSzPts val="1400"/>
              <a:buFont typeface="Arial"/>
              <a:buNone/>
            </a:pPr>
            <a:r>
              <a:t/>
            </a:r>
            <a:endParaRPr sz="1800"/>
          </a:p>
          <a:p>
            <a:pPr indent="0" lvl="0" marL="0" marR="0" rtl="0" algn="ctr">
              <a:lnSpc>
                <a:spcPct val="100000"/>
              </a:lnSpc>
              <a:spcBef>
                <a:spcPts val="0"/>
              </a:spcBef>
              <a:spcAft>
                <a:spcPts val="0"/>
              </a:spcAft>
              <a:buClr>
                <a:srgbClr val="000000"/>
              </a:buClr>
              <a:buSzPts val="1400"/>
              <a:buFont typeface="Arial"/>
              <a:buNone/>
            </a:pPr>
            <a:r>
              <a:rPr lang="en-US" sz="1800"/>
              <a:t>vs</a:t>
            </a:r>
            <a:endParaRPr sz="1800"/>
          </a:p>
          <a:p>
            <a:pPr indent="0" lvl="0" marL="0" marR="0" rtl="0" algn="ctr">
              <a:lnSpc>
                <a:spcPct val="100000"/>
              </a:lnSpc>
              <a:spcBef>
                <a:spcPts val="0"/>
              </a:spcBef>
              <a:spcAft>
                <a:spcPts val="0"/>
              </a:spcAft>
              <a:buClr>
                <a:srgbClr val="000000"/>
              </a:buClr>
              <a:buSzPts val="1400"/>
              <a:buFont typeface="Arial"/>
              <a:buNone/>
            </a:pPr>
            <a:r>
              <a:t/>
            </a:r>
            <a:endParaRPr sz="1800"/>
          </a:p>
          <a:p>
            <a:pPr indent="0" lvl="0" marL="0" marR="0" rtl="0" algn="ctr">
              <a:lnSpc>
                <a:spcPct val="100000"/>
              </a:lnSpc>
              <a:spcBef>
                <a:spcPts val="0"/>
              </a:spcBef>
              <a:spcAft>
                <a:spcPts val="0"/>
              </a:spcAft>
              <a:buClr>
                <a:srgbClr val="000000"/>
              </a:buClr>
              <a:buSzPts val="1400"/>
              <a:buFont typeface="Arial"/>
              <a:buNone/>
            </a:pPr>
            <a:r>
              <a:rPr b="0" i="0" lang="en-US" sz="1800" u="sng" cap="none" strike="noStrike">
                <a:solidFill>
                  <a:srgbClr val="000000"/>
                </a:solidFill>
                <a:latin typeface="Arial"/>
                <a:ea typeface="Arial"/>
                <a:cs typeface="Arial"/>
                <a:sym typeface="Arial"/>
              </a:rPr>
              <a:t>Currency</a:t>
            </a:r>
            <a:r>
              <a:rPr b="0" i="0" lang="en-US" sz="1800" u="none" cap="none" strike="noStrike">
                <a:solidFill>
                  <a:srgbClr val="000000"/>
                </a:solidFill>
                <a:latin typeface="Arial"/>
                <a:ea typeface="Arial"/>
                <a:cs typeface="Arial"/>
                <a:sym typeface="Arial"/>
              </a:rPr>
              <a:t> </a:t>
            </a:r>
            <a:endParaRPr sz="1800"/>
          </a:p>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US" sz="1800"/>
              <a:t>vs</a:t>
            </a:r>
            <a:endParaRPr sz="1800"/>
          </a:p>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800" u="sng" cap="none" strike="noStrike">
                <a:solidFill>
                  <a:srgbClr val="000000"/>
                </a:solidFill>
                <a:latin typeface="Arial"/>
                <a:ea typeface="Arial"/>
                <a:cs typeface="Arial"/>
                <a:sym typeface="Arial"/>
              </a:rPr>
              <a:t>Monetary Polic</a:t>
            </a:r>
            <a:r>
              <a:rPr lang="en-US" sz="1800" u="sng"/>
              <a:t>y</a:t>
            </a:r>
            <a:endParaRPr sz="1800" u="sng"/>
          </a:p>
          <a:p>
            <a:pPr indent="0" lvl="0" marL="0" marR="0" rtl="0" algn="ctr">
              <a:lnSpc>
                <a:spcPct val="100000"/>
              </a:lnSpc>
              <a:spcBef>
                <a:spcPts val="0"/>
              </a:spcBef>
              <a:spcAft>
                <a:spcPts val="0"/>
              </a:spcAft>
              <a:buClr>
                <a:srgbClr val="000000"/>
              </a:buClr>
              <a:buSzPts val="1400"/>
              <a:buFont typeface="Arial"/>
              <a:buNone/>
            </a:pPr>
            <a:r>
              <a:t/>
            </a:r>
            <a:endParaRPr sz="1800" u="sng"/>
          </a:p>
          <a:p>
            <a:pPr indent="0" lvl="0" marL="0" marR="0" rtl="0" algn="ctr">
              <a:lnSpc>
                <a:spcPct val="100000"/>
              </a:lnSpc>
              <a:spcBef>
                <a:spcPts val="0"/>
              </a:spcBef>
              <a:spcAft>
                <a:spcPts val="0"/>
              </a:spcAft>
              <a:buClr>
                <a:srgbClr val="000000"/>
              </a:buClr>
              <a:buSzPts val="1400"/>
              <a:buFont typeface="Arial"/>
              <a:buNone/>
            </a:pPr>
            <a:r>
              <a:rPr lang="en-US" sz="1800"/>
              <a:t>vs </a:t>
            </a:r>
            <a:endParaRPr sz="1800"/>
          </a:p>
          <a:p>
            <a:pPr indent="0" lvl="0" marL="0" marR="0" rtl="0" algn="ctr">
              <a:lnSpc>
                <a:spcPct val="100000"/>
              </a:lnSpc>
              <a:spcBef>
                <a:spcPts val="0"/>
              </a:spcBef>
              <a:spcAft>
                <a:spcPts val="0"/>
              </a:spcAft>
              <a:buClr>
                <a:srgbClr val="000000"/>
              </a:buClr>
              <a:buSzPts val="1400"/>
              <a:buFont typeface="Arial"/>
              <a:buNone/>
            </a:pPr>
            <a:r>
              <a:t/>
            </a:r>
            <a:endParaRPr sz="1800"/>
          </a:p>
          <a:p>
            <a:pPr indent="0" lvl="0" marL="0" marR="0" rtl="0" algn="ctr">
              <a:lnSpc>
                <a:spcPct val="100000"/>
              </a:lnSpc>
              <a:spcBef>
                <a:spcPts val="0"/>
              </a:spcBef>
              <a:spcAft>
                <a:spcPts val="0"/>
              </a:spcAft>
              <a:buClr>
                <a:srgbClr val="000000"/>
              </a:buClr>
              <a:buSzPts val="1400"/>
              <a:buFont typeface="Arial"/>
              <a:buNone/>
            </a:pPr>
            <a:r>
              <a:rPr lang="en-US" sz="1800" u="sng"/>
              <a:t>Goods and Services of value</a:t>
            </a:r>
            <a:endParaRPr sz="1800" u="sng"/>
          </a:p>
        </p:txBody>
      </p:sp>
      <p:sp>
        <p:nvSpPr>
          <p:cNvPr id="199" name="Shape 199"/>
          <p:cNvSpPr/>
          <p:nvPr/>
        </p:nvSpPr>
        <p:spPr>
          <a:xfrm>
            <a:off x="10257375" y="4541675"/>
            <a:ext cx="1535700" cy="764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0" name="Shape 200"/>
          <p:cNvCxnSpPr/>
          <p:nvPr/>
        </p:nvCxnSpPr>
        <p:spPr>
          <a:xfrm>
            <a:off x="730200" y="907400"/>
            <a:ext cx="13170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Recap</a:t>
            </a:r>
            <a:r>
              <a:rPr b="0" i="0" lang="en-US" sz="4400" u="none" cap="none" strike="noStrike">
                <a:solidFill>
                  <a:srgbClr val="31859B"/>
                </a:solidFill>
                <a:latin typeface="Open Sans"/>
                <a:ea typeface="Open Sans"/>
                <a:cs typeface="Open Sans"/>
                <a:sym typeface="Open Sans"/>
              </a:rPr>
              <a:t>: </a:t>
            </a:r>
            <a:r>
              <a:rPr lang="en-US" sz="4400">
                <a:solidFill>
                  <a:srgbClr val="31859B"/>
                </a:solidFill>
                <a:latin typeface="Open Sans"/>
                <a:ea typeface="Open Sans"/>
                <a:cs typeface="Open Sans"/>
                <a:sym typeface="Open Sans"/>
              </a:rPr>
              <a:t>Various Applications</a:t>
            </a:r>
            <a:endParaRPr/>
          </a:p>
        </p:txBody>
      </p:sp>
      <p:sp>
        <p:nvSpPr>
          <p:cNvPr id="206" name="Shape 206"/>
          <p:cNvSpPr txBox="1"/>
          <p:nvPr/>
        </p:nvSpPr>
        <p:spPr>
          <a:xfrm>
            <a:off x="731525" y="1076900"/>
            <a:ext cx="8014800" cy="10647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2000"/>
              <a:buFont typeface="Arial"/>
              <a:buNone/>
            </a:pPr>
            <a:r>
              <a:rPr i="1" lang="en-US" sz="1800">
                <a:solidFill>
                  <a:schemeClr val="dk1"/>
                </a:solidFill>
              </a:rPr>
              <a:t>Can literally be any service or product</a:t>
            </a:r>
            <a:endParaRPr i="1" sz="1800">
              <a:solidFill>
                <a:schemeClr val="dk1"/>
              </a:solidFill>
            </a:endParaRPr>
          </a:p>
          <a:p>
            <a:pPr indent="0" lvl="0" marL="0" rtl="0" algn="ctr">
              <a:spcBef>
                <a:spcPts val="0"/>
              </a:spcBef>
              <a:spcAft>
                <a:spcPts val="0"/>
              </a:spcAft>
              <a:buClr>
                <a:schemeClr val="dk1"/>
              </a:buClr>
              <a:buSzPts val="1100"/>
              <a:buFont typeface="Arial"/>
              <a:buNone/>
            </a:pPr>
            <a:r>
              <a:rPr i="1" lang="en-US" sz="1800">
                <a:solidFill>
                  <a:schemeClr val="dk1"/>
                </a:solidFill>
              </a:rPr>
              <a:t>that answers the question “</a:t>
            </a:r>
            <a:r>
              <a:rPr b="1" i="1" lang="en-US" sz="1800" u="sng">
                <a:solidFill>
                  <a:schemeClr val="dk1"/>
                </a:solidFill>
              </a:rPr>
              <a:t>what the underlying technology is good for in the real world</a:t>
            </a:r>
            <a:r>
              <a:rPr i="1" lang="en-US" sz="1800">
                <a:solidFill>
                  <a:schemeClr val="dk1"/>
                </a:solidFill>
              </a:rPr>
              <a:t>?”</a:t>
            </a:r>
            <a:endParaRPr i="1" sz="2000"/>
          </a:p>
        </p:txBody>
      </p:sp>
      <p:pic>
        <p:nvPicPr>
          <p:cNvPr descr="Picture 2" id="207" name="Shape 207"/>
          <p:cNvPicPr preferRelativeResize="0"/>
          <p:nvPr/>
        </p:nvPicPr>
        <p:blipFill rotWithShape="1">
          <a:blip r:embed="rId3">
            <a:alphaModFix/>
          </a:blip>
          <a:srcRect b="0" l="0" r="0" t="0"/>
          <a:stretch/>
        </p:blipFill>
        <p:spPr>
          <a:xfrm>
            <a:off x="9081313" y="1171440"/>
            <a:ext cx="4292602" cy="863601"/>
          </a:xfrm>
          <a:prstGeom prst="rect">
            <a:avLst/>
          </a:prstGeom>
          <a:noFill/>
          <a:ln>
            <a:noFill/>
          </a:ln>
        </p:spPr>
      </p:pic>
      <p:pic>
        <p:nvPicPr>
          <p:cNvPr id="208" name="Shape 208"/>
          <p:cNvPicPr preferRelativeResize="0"/>
          <p:nvPr/>
        </p:nvPicPr>
        <p:blipFill>
          <a:blip r:embed="rId4">
            <a:alphaModFix/>
          </a:blip>
          <a:stretch>
            <a:fillRect/>
          </a:stretch>
        </p:blipFill>
        <p:spPr>
          <a:xfrm>
            <a:off x="1887300" y="3063210"/>
            <a:ext cx="3524250" cy="876300"/>
          </a:xfrm>
          <a:prstGeom prst="rect">
            <a:avLst/>
          </a:prstGeom>
          <a:noFill/>
          <a:ln>
            <a:noFill/>
          </a:ln>
        </p:spPr>
      </p:pic>
      <p:pic>
        <p:nvPicPr>
          <p:cNvPr id="209" name="Shape 209"/>
          <p:cNvPicPr preferRelativeResize="0"/>
          <p:nvPr/>
        </p:nvPicPr>
        <p:blipFill>
          <a:blip r:embed="rId5">
            <a:alphaModFix/>
          </a:blip>
          <a:stretch>
            <a:fillRect/>
          </a:stretch>
        </p:blipFill>
        <p:spPr>
          <a:xfrm>
            <a:off x="2423725" y="4861087"/>
            <a:ext cx="2451400" cy="1276775"/>
          </a:xfrm>
          <a:prstGeom prst="rect">
            <a:avLst/>
          </a:prstGeom>
          <a:noFill/>
          <a:ln>
            <a:noFill/>
          </a:ln>
        </p:spPr>
      </p:pic>
      <p:pic>
        <p:nvPicPr>
          <p:cNvPr id="210" name="Shape 210"/>
          <p:cNvPicPr preferRelativeResize="0"/>
          <p:nvPr/>
        </p:nvPicPr>
        <p:blipFill>
          <a:blip r:embed="rId6">
            <a:alphaModFix/>
          </a:blip>
          <a:stretch>
            <a:fillRect/>
          </a:stretch>
        </p:blipFill>
        <p:spPr>
          <a:xfrm>
            <a:off x="5984312" y="2584000"/>
            <a:ext cx="5827976" cy="1834725"/>
          </a:xfrm>
          <a:prstGeom prst="rect">
            <a:avLst/>
          </a:prstGeom>
          <a:noFill/>
          <a:ln>
            <a:noFill/>
          </a:ln>
        </p:spPr>
      </p:pic>
      <p:sp>
        <p:nvSpPr>
          <p:cNvPr id="211" name="Shape 211"/>
          <p:cNvSpPr txBox="1"/>
          <p:nvPr/>
        </p:nvSpPr>
        <p:spPr>
          <a:xfrm>
            <a:off x="6113025" y="4420200"/>
            <a:ext cx="6228600" cy="21585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Being rewarded for writing good articles</a:t>
            </a:r>
            <a:endParaRPr sz="18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Smart voting and governance</a:t>
            </a:r>
            <a:endParaRPr sz="18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500,000 active users</a:t>
            </a:r>
            <a:endParaRPr sz="1800">
              <a:solidFill>
                <a:schemeClr val="dk1"/>
              </a:solidFill>
              <a:latin typeface="Calibri"/>
              <a:ea typeface="Calibri"/>
              <a:cs typeface="Calibri"/>
              <a:sym typeface="Calibri"/>
            </a:endParaRPr>
          </a:p>
          <a:p>
            <a:pPr indent="0" lvl="0" marL="0" rtl="0">
              <a:lnSpc>
                <a:spcPct val="115000"/>
              </a:lnSpc>
              <a:spcBef>
                <a:spcPts val="0"/>
              </a:spcBef>
              <a:spcAft>
                <a:spcPts val="0"/>
              </a:spcAft>
              <a:buNone/>
            </a:pPr>
            <a:r>
              <a:rPr lang="en-US" sz="1800">
                <a:solidFill>
                  <a:schemeClr val="dk1"/>
                </a:solidFill>
              </a:rPr>
              <a:t>-</a:t>
            </a:r>
            <a:r>
              <a:rPr lang="en-US" sz="1800">
                <a:solidFill>
                  <a:schemeClr val="dk1"/>
                </a:solidFill>
                <a:latin typeface="Calibri"/>
                <a:ea typeface="Calibri"/>
                <a:cs typeface="Calibri"/>
                <a:sym typeface="Calibri"/>
              </a:rPr>
              <a:t>The “reddit” of crypto space now</a:t>
            </a:r>
            <a:endParaRPr sz="1800">
              <a:solidFill>
                <a:schemeClr val="dk1"/>
              </a:solidFill>
              <a:latin typeface="Calibri"/>
              <a:ea typeface="Calibri"/>
              <a:cs typeface="Calibri"/>
              <a:sym typeface="Calibri"/>
            </a:endParaRPr>
          </a:p>
        </p:txBody>
      </p:sp>
      <p:pic>
        <p:nvPicPr>
          <p:cNvPr id="212" name="Shape 212"/>
          <p:cNvPicPr preferRelativeResize="0"/>
          <p:nvPr/>
        </p:nvPicPr>
        <p:blipFill>
          <a:blip r:embed="rId7">
            <a:alphaModFix/>
          </a:blip>
          <a:stretch>
            <a:fillRect/>
          </a:stretch>
        </p:blipFill>
        <p:spPr>
          <a:xfrm>
            <a:off x="1485483" y="6669525"/>
            <a:ext cx="4327891" cy="1276775"/>
          </a:xfrm>
          <a:prstGeom prst="rect">
            <a:avLst/>
          </a:prstGeom>
          <a:noFill/>
          <a:ln>
            <a:noFill/>
          </a:ln>
        </p:spPr>
      </p:pic>
      <p:sp>
        <p:nvSpPr>
          <p:cNvPr id="213" name="Shape 213"/>
          <p:cNvSpPr txBox="1"/>
          <p:nvPr/>
        </p:nvSpPr>
        <p:spPr>
          <a:xfrm>
            <a:off x="5984300" y="6669513"/>
            <a:ext cx="6816900" cy="1276800"/>
          </a:xfrm>
          <a:prstGeom prst="rect">
            <a:avLst/>
          </a:prstGeom>
          <a:noFill/>
          <a:ln>
            <a:noFill/>
          </a:ln>
        </p:spPr>
        <p:txBody>
          <a:bodyPr anchorCtr="0" anchor="ctr" bIns="91425" lIns="91425" spcFirstLastPara="1" rIns="91425" wrap="square" tIns="91425">
            <a:noAutofit/>
          </a:bodyPr>
          <a:lstStyle/>
          <a:p>
            <a:pPr indent="-317500" lvl="0" marL="457200" rtl="0">
              <a:lnSpc>
                <a:spcPct val="115000"/>
              </a:lnSpc>
              <a:spcBef>
                <a:spcPts val="0"/>
              </a:spcBef>
              <a:spcAft>
                <a:spcPts val="0"/>
              </a:spcAft>
              <a:buSzPts val="1400"/>
              <a:buChar char="-"/>
            </a:pPr>
            <a:r>
              <a:rPr lang="en-US" sz="1800">
                <a:solidFill>
                  <a:schemeClr val="dk1"/>
                </a:solidFill>
              </a:rPr>
              <a:t>Distributed computational resource</a:t>
            </a:r>
            <a:endParaRPr sz="1800">
              <a:solidFill>
                <a:schemeClr val="dk1"/>
              </a:solidFill>
            </a:endParaRPr>
          </a:p>
          <a:p>
            <a:pPr indent="-342900" lvl="0" marL="457200" rtl="0">
              <a:lnSpc>
                <a:spcPct val="115000"/>
              </a:lnSpc>
              <a:spcBef>
                <a:spcPts val="0"/>
              </a:spcBef>
              <a:spcAft>
                <a:spcPts val="0"/>
              </a:spcAft>
              <a:buClr>
                <a:schemeClr val="dk1"/>
              </a:buClr>
              <a:buSzPts val="1800"/>
              <a:buChar char="-"/>
            </a:pPr>
            <a:r>
              <a:rPr lang="en-US" sz="1800">
                <a:solidFill>
                  <a:schemeClr val="dk1"/>
                </a:solidFill>
              </a:rPr>
              <a:t>Runs smart contracts without relying on centralized entity</a:t>
            </a:r>
            <a:endParaRPr sz="1800">
              <a:solidFill>
                <a:schemeClr val="dk1"/>
              </a:solidFill>
            </a:endParaRPr>
          </a:p>
        </p:txBody>
      </p:sp>
      <p:cxnSp>
        <p:nvCxnSpPr>
          <p:cNvPr id="214" name="Shape 214"/>
          <p:cNvCxnSpPr/>
          <p:nvPr/>
        </p:nvCxnSpPr>
        <p:spPr>
          <a:xfrm>
            <a:off x="730200" y="907400"/>
            <a:ext cx="13170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The FUNDAMENTAL Question</a:t>
            </a:r>
            <a:endParaRPr/>
          </a:p>
        </p:txBody>
      </p:sp>
      <p:pic>
        <p:nvPicPr>
          <p:cNvPr descr="Picture 1" id="220" name="Shape 220"/>
          <p:cNvPicPr preferRelativeResize="0"/>
          <p:nvPr/>
        </p:nvPicPr>
        <p:blipFill rotWithShape="1">
          <a:blip r:embed="rId3">
            <a:alphaModFix/>
          </a:blip>
          <a:srcRect b="0" l="0" r="0" t="0"/>
          <a:stretch/>
        </p:blipFill>
        <p:spPr>
          <a:xfrm>
            <a:off x="3470880" y="1105318"/>
            <a:ext cx="7688581" cy="71242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nSpc>
                <a:spcPct val="100000"/>
              </a:lnSpc>
              <a:spcBef>
                <a:spcPts val="0"/>
              </a:spcBef>
              <a:spcAft>
                <a:spcPts val="0"/>
              </a:spcAft>
              <a:buClr>
                <a:srgbClr val="31859B"/>
              </a:buClr>
              <a:buSzPts val="4400"/>
              <a:buFont typeface="Open Sans"/>
              <a:buNone/>
            </a:pPr>
            <a:r>
              <a:rPr b="0" i="0" lang="en-US" sz="4400" u="none" cap="none" strike="noStrike">
                <a:solidFill>
                  <a:srgbClr val="31859B"/>
                </a:solidFill>
                <a:latin typeface="Open Sans"/>
                <a:ea typeface="Open Sans"/>
                <a:cs typeface="Open Sans"/>
                <a:sym typeface="Open Sans"/>
              </a:rPr>
              <a:t>Different types of DLT</a:t>
            </a:r>
            <a:endParaRPr/>
          </a:p>
        </p:txBody>
      </p:sp>
      <p:sp>
        <p:nvSpPr>
          <p:cNvPr id="226" name="Shape 226"/>
          <p:cNvSpPr txBox="1"/>
          <p:nvPr/>
        </p:nvSpPr>
        <p:spPr>
          <a:xfrm>
            <a:off x="4844375" y="2508900"/>
            <a:ext cx="7658700" cy="4522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Public</a:t>
            </a:r>
            <a:endParaRPr/>
          </a:p>
          <a:p>
            <a:pPr indent="0" lvl="3"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&gt;&gt; Anyone can participate in the network - </a:t>
            </a:r>
            <a:r>
              <a:rPr lang="en-US" sz="2000"/>
              <a:t>anyone can write/validate/read transactions</a:t>
            </a:r>
            <a:r>
              <a:rPr b="0" i="0" lang="en-US" sz="2000" u="none" cap="none" strike="noStrike">
                <a:solidFill>
                  <a:srgbClr val="000000"/>
                </a:solidFill>
                <a:latin typeface="Arial"/>
                <a:ea typeface="Arial"/>
                <a:cs typeface="Arial"/>
                <a:sym typeface="Arial"/>
              </a:rPr>
              <a:t> (eg. Ethereum, BTC)</a:t>
            </a:r>
            <a:endParaRPr/>
          </a:p>
          <a:p>
            <a:pPr indent="0" lvl="3" marL="0" marR="0" rtl="0" algn="l">
              <a:lnSpc>
                <a:spcPct val="100000"/>
              </a:lnSpc>
              <a:spcBef>
                <a:spcPts val="0"/>
              </a:spcBef>
              <a:spcAft>
                <a:spcPts val="0"/>
              </a:spcAft>
              <a:buClr>
                <a:srgbClr val="000000"/>
              </a:buClr>
              <a:buSzPts val="2000"/>
              <a:buFont typeface="Arial"/>
              <a:buNone/>
            </a:pPr>
            <a:r>
              <a:t/>
            </a:r>
            <a:endParaRPr sz="2000"/>
          </a:p>
          <a:p>
            <a:pPr indent="0" lvl="3" marL="0" marR="0" rtl="0" algn="l">
              <a:lnSpc>
                <a:spcPct val="100000"/>
              </a:lnSpc>
              <a:spcBef>
                <a:spcPts val="0"/>
              </a:spcBef>
              <a:spcAft>
                <a:spcPts val="0"/>
              </a:spcAft>
              <a:buClr>
                <a:srgbClr val="000000"/>
              </a:buClr>
              <a:buSzPts val="2000"/>
              <a:buFont typeface="Arial"/>
              <a:buNone/>
            </a:pPr>
            <a:r>
              <a:t/>
            </a:r>
            <a:endParaRPr sz="2000"/>
          </a:p>
          <a:p>
            <a:pPr indent="0" lvl="3"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Hybrid</a:t>
            </a:r>
            <a:endParaRPr/>
          </a:p>
          <a:p>
            <a:pPr indent="0" lvl="3"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&gt;&gt; </a:t>
            </a:r>
            <a:r>
              <a:rPr lang="en-US" sz="2000"/>
              <a:t>A mixture of privately approved participants and public participants with different levels of access to write/validate/read transactions </a:t>
            </a:r>
            <a:endParaRPr b="1" sz="2000"/>
          </a:p>
          <a:p>
            <a:pPr indent="0" lvl="3" marL="0" marR="0" rtl="0" algn="l">
              <a:lnSpc>
                <a:spcPct val="100000"/>
              </a:lnSpc>
              <a:spcBef>
                <a:spcPts val="0"/>
              </a:spcBef>
              <a:spcAft>
                <a:spcPts val="0"/>
              </a:spcAft>
              <a:buClr>
                <a:srgbClr val="000000"/>
              </a:buClr>
              <a:buSzPts val="2000"/>
              <a:buFont typeface="Arial"/>
              <a:buNone/>
            </a:pPr>
            <a:r>
              <a:t/>
            </a:r>
            <a:endParaRPr b="1" sz="2000"/>
          </a:p>
          <a:p>
            <a:pPr indent="0" lvl="3" marL="0" marR="0" rtl="0" algn="l">
              <a:lnSpc>
                <a:spcPct val="100000"/>
              </a:lnSpc>
              <a:spcBef>
                <a:spcPts val="0"/>
              </a:spcBef>
              <a:spcAft>
                <a:spcPts val="0"/>
              </a:spcAft>
              <a:buClr>
                <a:srgbClr val="000000"/>
              </a:buClr>
              <a:buSzPts val="2000"/>
              <a:buFont typeface="Arial"/>
              <a:buNone/>
            </a:pPr>
            <a:r>
              <a:t/>
            </a:r>
            <a:endParaRPr b="1" sz="2000"/>
          </a:p>
          <a:p>
            <a:pPr indent="0" lvl="3" marL="0" marR="0" rtl="0" algn="l">
              <a:lnSpc>
                <a:spcPct val="100000"/>
              </a:lnSpc>
              <a:spcBef>
                <a:spcPts val="0"/>
              </a:spcBef>
              <a:spcAft>
                <a:spcPts val="0"/>
              </a:spcAft>
              <a:buClr>
                <a:srgbClr val="000000"/>
              </a:buClr>
              <a:buSzPts val="2000"/>
              <a:buFont typeface="Arial"/>
              <a:buNone/>
            </a:pPr>
            <a:r>
              <a:rPr b="1" lang="en-US" sz="2000"/>
              <a:t>Private</a:t>
            </a:r>
            <a:endParaRPr/>
          </a:p>
          <a:p>
            <a:pPr indent="0" lvl="3" marL="0" rtl="0">
              <a:spcBef>
                <a:spcPts val="0"/>
              </a:spcBef>
              <a:spcAft>
                <a:spcPts val="0"/>
              </a:spcAft>
              <a:buClr>
                <a:srgbClr val="000000"/>
              </a:buClr>
              <a:buSzPts val="2000"/>
              <a:buFont typeface="Arial"/>
              <a:buNone/>
            </a:pPr>
            <a:r>
              <a:rPr lang="en-US" sz="2000"/>
              <a:t>&gt;&gt; Only privately approved people can participate in the network as a node - only  (eg. R3 Corda, IBM Hyperledger, EEA) </a:t>
            </a:r>
            <a:endParaRPr b="1" sz="2000"/>
          </a:p>
        </p:txBody>
      </p:sp>
      <p:sp>
        <p:nvSpPr>
          <p:cNvPr id="227" name="Shape 227"/>
          <p:cNvSpPr/>
          <p:nvPr/>
        </p:nvSpPr>
        <p:spPr>
          <a:xfrm>
            <a:off x="2636125" y="2183600"/>
            <a:ext cx="727800" cy="49617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txBox="1"/>
          <p:nvPr/>
        </p:nvSpPr>
        <p:spPr>
          <a:xfrm>
            <a:off x="1584325" y="1437300"/>
            <a:ext cx="28314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800"/>
              <a:t>Open to Participation</a:t>
            </a:r>
            <a:endParaRPr b="1" i="1" sz="1800"/>
          </a:p>
          <a:p>
            <a:pPr indent="0" lvl="0" marL="0" algn="ctr">
              <a:spcBef>
                <a:spcPts val="0"/>
              </a:spcBef>
              <a:spcAft>
                <a:spcPts val="0"/>
              </a:spcAft>
              <a:buNone/>
            </a:pPr>
            <a:r>
              <a:rPr b="1" i="1" lang="en-US" sz="1800"/>
              <a:t>Many Nodes</a:t>
            </a:r>
            <a:endParaRPr b="1" i="1" sz="1800"/>
          </a:p>
        </p:txBody>
      </p:sp>
      <p:sp>
        <p:nvSpPr>
          <p:cNvPr id="229" name="Shape 229"/>
          <p:cNvSpPr txBox="1"/>
          <p:nvPr/>
        </p:nvSpPr>
        <p:spPr>
          <a:xfrm>
            <a:off x="1408075" y="7358300"/>
            <a:ext cx="3183900" cy="10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800"/>
              <a:t>Exclusive to Participation</a:t>
            </a:r>
            <a:endParaRPr b="1" i="1" sz="1800"/>
          </a:p>
          <a:p>
            <a:pPr indent="0" lvl="0" marL="0" rtl="0" algn="ctr">
              <a:spcBef>
                <a:spcPts val="0"/>
              </a:spcBef>
              <a:spcAft>
                <a:spcPts val="0"/>
              </a:spcAft>
              <a:buNone/>
            </a:pPr>
            <a:r>
              <a:rPr b="1" i="1" lang="en-US" sz="1800"/>
              <a:t>Fewer Nodes</a:t>
            </a:r>
            <a:endParaRPr b="1" i="1" sz="1800"/>
          </a:p>
        </p:txBody>
      </p:sp>
      <p:sp>
        <p:nvSpPr>
          <p:cNvPr id="230" name="Shape 230"/>
          <p:cNvSpPr txBox="1"/>
          <p:nvPr/>
        </p:nvSpPr>
        <p:spPr>
          <a:xfrm>
            <a:off x="6916950" y="748950"/>
            <a:ext cx="7366800" cy="1262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i="1" lang="en-US" sz="1800"/>
              <a:t>VERY IMPT QNS:</a:t>
            </a:r>
            <a:r>
              <a:rPr i="1" lang="en-US" sz="1800"/>
              <a:t> Type of DLT needed depends the level of decentralization required - how important is the network and how large a collusion is required to compromise it? (prevent against individuals? Companies? Associations? Countries?)</a:t>
            </a:r>
            <a:endParaRPr i="1"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Do you need a token in the Blockchain?</a:t>
            </a:r>
            <a:endParaRPr/>
          </a:p>
        </p:txBody>
      </p:sp>
      <p:sp>
        <p:nvSpPr>
          <p:cNvPr id="236" name="Shape 236"/>
          <p:cNvSpPr txBox="1"/>
          <p:nvPr/>
        </p:nvSpPr>
        <p:spPr>
          <a:xfrm>
            <a:off x="9821625" y="5627250"/>
            <a:ext cx="26664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n-US" u="sng"/>
              <a:t>Private</a:t>
            </a:r>
            <a:r>
              <a:rPr lang="en-US"/>
              <a:t> Blockchain Network</a:t>
            </a:r>
            <a:endParaRPr/>
          </a:p>
        </p:txBody>
      </p:sp>
      <p:sp>
        <p:nvSpPr>
          <p:cNvPr id="237" name="Shape 237"/>
          <p:cNvSpPr txBox="1"/>
          <p:nvPr/>
        </p:nvSpPr>
        <p:spPr>
          <a:xfrm>
            <a:off x="5169819" y="5627254"/>
            <a:ext cx="6378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Assets</a:t>
            </a:r>
            <a:endParaRPr/>
          </a:p>
        </p:txBody>
      </p:sp>
      <p:grpSp>
        <p:nvGrpSpPr>
          <p:cNvPr id="238" name="Shape 238"/>
          <p:cNvGrpSpPr/>
          <p:nvPr/>
        </p:nvGrpSpPr>
        <p:grpSpPr>
          <a:xfrm>
            <a:off x="4274083" y="6207255"/>
            <a:ext cx="2429301" cy="436731"/>
            <a:chOff x="0" y="-1"/>
            <a:chExt cx="2429301" cy="436731"/>
          </a:xfrm>
        </p:grpSpPr>
        <p:sp>
          <p:nvSpPr>
            <p:cNvPr id="239" name="Shape 239"/>
            <p:cNvSpPr/>
            <p:nvPr/>
          </p:nvSpPr>
          <p:spPr>
            <a:xfrm>
              <a:off x="0" y="-1"/>
              <a:ext cx="2429301" cy="436731"/>
            </a:xfrm>
            <a:prstGeom prst="rect">
              <a:avLst/>
            </a:prstGeom>
            <a:solidFill>
              <a:schemeClr val="accent1"/>
            </a:solidFill>
            <a:ln cap="flat" cmpd="sng" w="25400">
              <a:solidFill>
                <a:srgbClr val="3A5E8A"/>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0" name="Shape 240"/>
            <p:cNvSpPr txBox="1"/>
            <p:nvPr/>
          </p:nvSpPr>
          <p:spPr>
            <a:xfrm>
              <a:off x="0" y="73952"/>
              <a:ext cx="2429301" cy="288825"/>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lang="en-US">
                  <a:solidFill>
                    <a:srgbClr val="FFFFFF"/>
                  </a:solidFill>
                </a:rPr>
                <a:t>Tokens (Maybe)</a:t>
              </a:r>
              <a:endParaRPr/>
            </a:p>
          </p:txBody>
        </p:sp>
      </p:grpSp>
      <p:grpSp>
        <p:nvGrpSpPr>
          <p:cNvPr id="241" name="Shape 241"/>
          <p:cNvGrpSpPr/>
          <p:nvPr/>
        </p:nvGrpSpPr>
        <p:grpSpPr>
          <a:xfrm>
            <a:off x="9940178" y="6212792"/>
            <a:ext cx="2429400" cy="436731"/>
            <a:chOff x="0" y="-1"/>
            <a:chExt cx="2429400" cy="436731"/>
          </a:xfrm>
        </p:grpSpPr>
        <p:sp>
          <p:nvSpPr>
            <p:cNvPr id="242" name="Shape 242"/>
            <p:cNvSpPr/>
            <p:nvPr/>
          </p:nvSpPr>
          <p:spPr>
            <a:xfrm>
              <a:off x="0" y="-1"/>
              <a:ext cx="2429301" cy="436731"/>
            </a:xfrm>
            <a:prstGeom prst="rect">
              <a:avLst/>
            </a:prstGeom>
            <a:solidFill>
              <a:schemeClr val="accent1"/>
            </a:solidFill>
            <a:ln cap="flat" cmpd="sng" w="25400">
              <a:solidFill>
                <a:srgbClr val="3A5E8A"/>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3" name="Shape 243"/>
            <p:cNvSpPr txBox="1"/>
            <p:nvPr/>
          </p:nvSpPr>
          <p:spPr>
            <a:xfrm>
              <a:off x="0" y="73952"/>
              <a:ext cx="2429400" cy="288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Decentralized Application</a:t>
              </a:r>
              <a:br>
                <a:rPr b="0" i="0" lang="en-US" sz="1400" u="none" cap="none" strike="noStrike">
                  <a:solidFill>
                    <a:srgbClr val="FFFFFF"/>
                  </a:solidFill>
                  <a:latin typeface="Arial"/>
                  <a:ea typeface="Arial"/>
                  <a:cs typeface="Arial"/>
                  <a:sym typeface="Arial"/>
                </a:rPr>
              </a:br>
              <a:r>
                <a:rPr b="0" i="0" lang="en-US" sz="1400" u="none" cap="none" strike="noStrike">
                  <a:solidFill>
                    <a:srgbClr val="FFFFFF"/>
                  </a:solidFill>
                  <a:latin typeface="Arial"/>
                  <a:ea typeface="Arial"/>
                  <a:cs typeface="Arial"/>
                  <a:sym typeface="Arial"/>
                </a:rPr>
                <a:t>(eg. </a:t>
              </a:r>
              <a:r>
                <a:rPr lang="en-US">
                  <a:solidFill>
                    <a:srgbClr val="FFFFFF"/>
                  </a:solidFill>
                </a:rPr>
                <a:t>Project UBIN on Corda)</a:t>
              </a:r>
              <a:endParaRPr/>
            </a:p>
          </p:txBody>
        </p:sp>
      </p:grpSp>
      <p:cxnSp>
        <p:nvCxnSpPr>
          <p:cNvPr id="244" name="Shape 244"/>
          <p:cNvCxnSpPr/>
          <p:nvPr/>
        </p:nvCxnSpPr>
        <p:spPr>
          <a:xfrm>
            <a:off x="6703384" y="6425621"/>
            <a:ext cx="3236700" cy="5400"/>
          </a:xfrm>
          <a:prstGeom prst="straightConnector1">
            <a:avLst/>
          </a:prstGeom>
          <a:noFill/>
          <a:ln cap="flat" cmpd="sng" w="9525">
            <a:solidFill>
              <a:srgbClr val="4A7EBB"/>
            </a:solidFill>
            <a:prstDash val="solid"/>
            <a:round/>
            <a:headEnd len="med" w="med" type="triangle"/>
            <a:tailEnd len="med" w="med" type="triangle"/>
          </a:ln>
        </p:spPr>
      </p:cxnSp>
      <p:sp>
        <p:nvSpPr>
          <p:cNvPr id="245" name="Shape 245"/>
          <p:cNvSpPr txBox="1"/>
          <p:nvPr/>
        </p:nvSpPr>
        <p:spPr>
          <a:xfrm>
            <a:off x="5008475" y="6946175"/>
            <a:ext cx="6151800" cy="1005300"/>
          </a:xfrm>
          <a:prstGeom prst="rect">
            <a:avLst/>
          </a:prstGeom>
          <a:noFill/>
          <a:ln>
            <a:noFill/>
          </a:ln>
        </p:spPr>
        <p:txBody>
          <a:bodyPr anchorCtr="0" anchor="t" bIns="45700" lIns="45700" spcFirstLastPara="1" rIns="45700" wrap="square" tIns="45700">
            <a:noAutofit/>
          </a:bodyPr>
          <a:lstStyle/>
          <a:p>
            <a:pPr indent="-317500" lvl="0" marL="457200" marR="0" rtl="0" algn="l">
              <a:lnSpc>
                <a:spcPct val="100000"/>
              </a:lnSpc>
              <a:spcBef>
                <a:spcPts val="0"/>
              </a:spcBef>
              <a:spcAft>
                <a:spcPts val="0"/>
              </a:spcAft>
              <a:buSzPts val="1400"/>
              <a:buChar char="-"/>
            </a:pPr>
            <a:r>
              <a:rPr lang="en-US"/>
              <a:t>Token </a:t>
            </a:r>
            <a:r>
              <a:rPr b="1" lang="en-US" u="sng"/>
              <a:t>might not be necessary</a:t>
            </a:r>
            <a:r>
              <a:rPr lang="en-US"/>
              <a:t> depends on whether economic value is “sponsored” by the private organization/organizations to the network participants who “provide value” to running the private blockchain network</a:t>
            </a:r>
            <a:endParaRPr/>
          </a:p>
        </p:txBody>
      </p:sp>
      <p:sp>
        <p:nvSpPr>
          <p:cNvPr id="246" name="Shape 246"/>
          <p:cNvSpPr txBox="1"/>
          <p:nvPr/>
        </p:nvSpPr>
        <p:spPr>
          <a:xfrm>
            <a:off x="4274075" y="1003475"/>
            <a:ext cx="8826900" cy="1200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US" sz="1800"/>
              <a:t>Answer = depends on the economic design of your the network that’s running on the blockchain (private/public/hybrid). </a:t>
            </a:r>
            <a:endParaRPr i="1" sz="1800"/>
          </a:p>
          <a:p>
            <a:pPr indent="0" lvl="0" marL="0" rtl="0">
              <a:spcBef>
                <a:spcPts val="0"/>
              </a:spcBef>
              <a:spcAft>
                <a:spcPts val="0"/>
              </a:spcAft>
              <a:buNone/>
            </a:pPr>
            <a:r>
              <a:rPr i="1" lang="en-US" sz="1800" u="sng"/>
              <a:t>Ultimately, people providing something of value in the network needs to be rewarded.</a:t>
            </a:r>
            <a:r>
              <a:rPr i="1" lang="en-US" sz="1800"/>
              <a:t> </a:t>
            </a:r>
            <a:endParaRPr i="1" sz="1800"/>
          </a:p>
        </p:txBody>
      </p:sp>
      <p:sp>
        <p:nvSpPr>
          <p:cNvPr id="247" name="Shape 247"/>
          <p:cNvSpPr/>
          <p:nvPr/>
        </p:nvSpPr>
        <p:spPr>
          <a:xfrm>
            <a:off x="13229425" y="3478475"/>
            <a:ext cx="373800" cy="34677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txBox="1"/>
          <p:nvPr/>
        </p:nvSpPr>
        <p:spPr>
          <a:xfrm>
            <a:off x="12444325" y="2530650"/>
            <a:ext cx="1944000" cy="10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600"/>
              <a:t>Open to Participation:</a:t>
            </a:r>
            <a:endParaRPr b="1" i="1" sz="1600"/>
          </a:p>
          <a:p>
            <a:pPr indent="0" lvl="0" marL="0" rtl="0" algn="ctr">
              <a:spcBef>
                <a:spcPts val="0"/>
              </a:spcBef>
              <a:spcAft>
                <a:spcPts val="0"/>
              </a:spcAft>
              <a:buNone/>
            </a:pPr>
            <a:r>
              <a:rPr b="1" i="1" lang="en-US" sz="1600"/>
              <a:t>Many Nodes</a:t>
            </a:r>
            <a:endParaRPr b="1" i="1" sz="1600"/>
          </a:p>
        </p:txBody>
      </p:sp>
      <p:sp>
        <p:nvSpPr>
          <p:cNvPr id="249" name="Shape 249"/>
          <p:cNvSpPr txBox="1"/>
          <p:nvPr/>
        </p:nvSpPr>
        <p:spPr>
          <a:xfrm>
            <a:off x="12275725" y="6946175"/>
            <a:ext cx="2281200" cy="10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600"/>
              <a:t>Exclusive to Participation:</a:t>
            </a:r>
            <a:endParaRPr b="1" i="1" sz="1600"/>
          </a:p>
          <a:p>
            <a:pPr indent="0" lvl="0" marL="0" rtl="0" algn="ctr">
              <a:spcBef>
                <a:spcPts val="0"/>
              </a:spcBef>
              <a:spcAft>
                <a:spcPts val="0"/>
              </a:spcAft>
              <a:buNone/>
            </a:pPr>
            <a:r>
              <a:rPr b="1" i="1" lang="en-US" sz="1600"/>
              <a:t>Fewer Nodes</a:t>
            </a:r>
            <a:endParaRPr b="1" i="1" sz="1600"/>
          </a:p>
        </p:txBody>
      </p:sp>
      <p:sp>
        <p:nvSpPr>
          <p:cNvPr id="250" name="Shape 250"/>
          <p:cNvSpPr txBox="1"/>
          <p:nvPr/>
        </p:nvSpPr>
        <p:spPr>
          <a:xfrm>
            <a:off x="9940175" y="2787200"/>
            <a:ext cx="24294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n-US" u="sng"/>
              <a:t>Public</a:t>
            </a:r>
            <a:r>
              <a:rPr lang="en-US"/>
              <a:t> Blockchain Network</a:t>
            </a:r>
            <a:endParaRPr/>
          </a:p>
        </p:txBody>
      </p:sp>
      <p:sp>
        <p:nvSpPr>
          <p:cNvPr id="251" name="Shape 251"/>
          <p:cNvSpPr txBox="1"/>
          <p:nvPr/>
        </p:nvSpPr>
        <p:spPr>
          <a:xfrm>
            <a:off x="5169819" y="2796129"/>
            <a:ext cx="6378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Assets</a:t>
            </a:r>
            <a:endParaRPr/>
          </a:p>
        </p:txBody>
      </p:sp>
      <p:grpSp>
        <p:nvGrpSpPr>
          <p:cNvPr id="252" name="Shape 252"/>
          <p:cNvGrpSpPr/>
          <p:nvPr/>
        </p:nvGrpSpPr>
        <p:grpSpPr>
          <a:xfrm>
            <a:off x="4274083" y="3376130"/>
            <a:ext cx="2429400" cy="436800"/>
            <a:chOff x="0" y="-1"/>
            <a:chExt cx="2429400" cy="436800"/>
          </a:xfrm>
        </p:grpSpPr>
        <p:sp>
          <p:nvSpPr>
            <p:cNvPr id="253" name="Shape 253"/>
            <p:cNvSpPr/>
            <p:nvPr/>
          </p:nvSpPr>
          <p:spPr>
            <a:xfrm>
              <a:off x="0" y="-1"/>
              <a:ext cx="2429400" cy="436800"/>
            </a:xfrm>
            <a:prstGeom prst="rect">
              <a:avLst/>
            </a:prstGeom>
            <a:solidFill>
              <a:schemeClr val="accent1"/>
            </a:solidFill>
            <a:ln cap="flat" cmpd="sng" w="25400">
              <a:solidFill>
                <a:srgbClr val="3A5E8A"/>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4" name="Shape 254"/>
            <p:cNvSpPr txBox="1"/>
            <p:nvPr/>
          </p:nvSpPr>
          <p:spPr>
            <a:xfrm>
              <a:off x="0" y="73952"/>
              <a:ext cx="2429400" cy="288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lang="en-US">
                  <a:solidFill>
                    <a:srgbClr val="FFFFFF"/>
                  </a:solidFill>
                </a:rPr>
                <a:t>Tokens (Required)</a:t>
              </a:r>
              <a:endParaRPr/>
            </a:p>
          </p:txBody>
        </p:sp>
      </p:grpSp>
      <p:grpSp>
        <p:nvGrpSpPr>
          <p:cNvPr id="255" name="Shape 255"/>
          <p:cNvGrpSpPr/>
          <p:nvPr/>
        </p:nvGrpSpPr>
        <p:grpSpPr>
          <a:xfrm>
            <a:off x="9940178" y="3381667"/>
            <a:ext cx="2429400" cy="436800"/>
            <a:chOff x="0" y="-1"/>
            <a:chExt cx="2429400" cy="436800"/>
          </a:xfrm>
        </p:grpSpPr>
        <p:sp>
          <p:nvSpPr>
            <p:cNvPr id="256" name="Shape 256"/>
            <p:cNvSpPr/>
            <p:nvPr/>
          </p:nvSpPr>
          <p:spPr>
            <a:xfrm>
              <a:off x="0" y="-1"/>
              <a:ext cx="2429400" cy="436800"/>
            </a:xfrm>
            <a:prstGeom prst="rect">
              <a:avLst/>
            </a:prstGeom>
            <a:solidFill>
              <a:schemeClr val="accent1"/>
            </a:solidFill>
            <a:ln cap="flat" cmpd="sng" w="25400">
              <a:solidFill>
                <a:srgbClr val="3A5E8A"/>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7" name="Shape 257"/>
            <p:cNvSpPr txBox="1"/>
            <p:nvPr/>
          </p:nvSpPr>
          <p:spPr>
            <a:xfrm>
              <a:off x="0" y="73952"/>
              <a:ext cx="2429400" cy="288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Decentralized Application</a:t>
              </a:r>
              <a:endParaRPr>
                <a:solidFill>
                  <a:srgbClr val="FFFFFF"/>
                </a:solidFill>
              </a:endParaRPr>
            </a:p>
            <a:p>
              <a:pPr indent="0" lvl="0" marL="0" marR="0" rtl="0" algn="ctr">
                <a:lnSpc>
                  <a:spcPct val="100000"/>
                </a:lnSpc>
                <a:spcBef>
                  <a:spcPts val="0"/>
                </a:spcBef>
                <a:spcAft>
                  <a:spcPts val="0"/>
                </a:spcAft>
                <a:buClr>
                  <a:srgbClr val="FFFFFF"/>
                </a:buClr>
                <a:buSzPts val="1400"/>
                <a:buFont typeface="Arial"/>
                <a:buNone/>
              </a:pPr>
              <a:r>
                <a:rPr lang="en-US">
                  <a:solidFill>
                    <a:srgbClr val="FFFFFF"/>
                  </a:solidFill>
                </a:rPr>
                <a:t>(eg. Ethereum computing)</a:t>
              </a:r>
              <a:endParaRPr>
                <a:solidFill>
                  <a:srgbClr val="FFFFFF"/>
                </a:solidFill>
              </a:endParaRPr>
            </a:p>
          </p:txBody>
        </p:sp>
      </p:grpSp>
      <p:cxnSp>
        <p:nvCxnSpPr>
          <p:cNvPr id="258" name="Shape 258"/>
          <p:cNvCxnSpPr/>
          <p:nvPr/>
        </p:nvCxnSpPr>
        <p:spPr>
          <a:xfrm>
            <a:off x="6703384" y="3594496"/>
            <a:ext cx="3236700" cy="5400"/>
          </a:xfrm>
          <a:prstGeom prst="straightConnector1">
            <a:avLst/>
          </a:prstGeom>
          <a:noFill/>
          <a:ln cap="flat" cmpd="sng" w="9525">
            <a:solidFill>
              <a:srgbClr val="4A7EBB"/>
            </a:solidFill>
            <a:prstDash val="solid"/>
            <a:round/>
            <a:headEnd len="med" w="med" type="triangle"/>
            <a:tailEnd len="med" w="med" type="triangle"/>
          </a:ln>
        </p:spPr>
      </p:cxnSp>
      <p:sp>
        <p:nvSpPr>
          <p:cNvPr id="259" name="Shape 259"/>
          <p:cNvSpPr txBox="1"/>
          <p:nvPr/>
        </p:nvSpPr>
        <p:spPr>
          <a:xfrm>
            <a:off x="5008475" y="4115050"/>
            <a:ext cx="6151800" cy="1005300"/>
          </a:xfrm>
          <a:prstGeom prst="rect">
            <a:avLst/>
          </a:prstGeom>
          <a:noFill/>
          <a:ln>
            <a:noFill/>
          </a:ln>
        </p:spPr>
        <p:txBody>
          <a:bodyPr anchorCtr="0" anchor="t" bIns="45700" lIns="45700" spcFirstLastPara="1" rIns="45700" wrap="square" tIns="45700">
            <a:noAutofit/>
          </a:bodyPr>
          <a:lstStyle/>
          <a:p>
            <a:pPr indent="-317500" lvl="0" marL="457200" marR="0" rtl="0" algn="l">
              <a:lnSpc>
                <a:spcPct val="100000"/>
              </a:lnSpc>
              <a:spcBef>
                <a:spcPts val="0"/>
              </a:spcBef>
              <a:spcAft>
                <a:spcPts val="0"/>
              </a:spcAft>
              <a:buSzPts val="1400"/>
              <a:buChar char="-"/>
            </a:pPr>
            <a:r>
              <a:rPr lang="en-US"/>
              <a:t>Token is </a:t>
            </a:r>
            <a:r>
              <a:rPr b="1" lang="en-US" u="sng"/>
              <a:t>absolutely necessary </a:t>
            </a:r>
            <a:r>
              <a:rPr lang="en-US"/>
              <a:t>to be able to be distribute economic value to different participants in the public blockchain network (eg. miners who validate transactions in the ethereum network gets paid in ETH) </a:t>
            </a:r>
            <a:endParaRPr/>
          </a:p>
        </p:txBody>
      </p:sp>
      <p:sp>
        <p:nvSpPr>
          <p:cNvPr id="260" name="Shape 260"/>
          <p:cNvSpPr txBox="1"/>
          <p:nvPr/>
        </p:nvSpPr>
        <p:spPr>
          <a:xfrm>
            <a:off x="731525" y="3273450"/>
            <a:ext cx="2958600" cy="3370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i="1" lang="en-US" sz="1100">
                <a:solidFill>
                  <a:schemeClr val="dk1"/>
                </a:solidFill>
              </a:rPr>
              <a:t>		 	 	 		</a:t>
            </a:r>
            <a:endParaRPr i="1" sz="1100">
              <a:solidFill>
                <a:schemeClr val="dk1"/>
              </a:solidFill>
            </a:endParaRPr>
          </a:p>
          <a:p>
            <a:pPr indent="0" lvl="0" marL="0" rtl="0">
              <a:spcBef>
                <a:spcPts val="0"/>
              </a:spcBef>
              <a:spcAft>
                <a:spcPts val="0"/>
              </a:spcAft>
              <a:buNone/>
            </a:pPr>
            <a:r>
              <a:rPr i="1" lang="en-US" sz="1100">
                <a:solidFill>
                  <a:schemeClr val="dk1"/>
                </a:solidFill>
              </a:rPr>
              <a:t>			</a:t>
            </a:r>
            <a:endParaRPr i="1" sz="1100">
              <a:solidFill>
                <a:schemeClr val="dk1"/>
              </a:solidFill>
            </a:endParaRPr>
          </a:p>
          <a:p>
            <a:pPr indent="0" lvl="0" marL="0" rtl="0">
              <a:spcBef>
                <a:spcPts val="0"/>
              </a:spcBef>
              <a:spcAft>
                <a:spcPts val="0"/>
              </a:spcAft>
              <a:buNone/>
            </a:pPr>
            <a:r>
              <a:rPr i="1" lang="en-US" sz="1100">
                <a:solidFill>
                  <a:schemeClr val="dk1"/>
                </a:solidFill>
              </a:rPr>
              <a:t>				</a:t>
            </a:r>
            <a:endParaRPr i="1" sz="1100">
              <a:solidFill>
                <a:schemeClr val="dk1"/>
              </a:solidFill>
            </a:endParaRPr>
          </a:p>
          <a:p>
            <a:pPr indent="0" lvl="0" marL="0" rtl="0">
              <a:spcBef>
                <a:spcPts val="0"/>
              </a:spcBef>
              <a:spcAft>
                <a:spcPts val="0"/>
              </a:spcAft>
              <a:buNone/>
            </a:pPr>
            <a:r>
              <a:rPr i="1" lang="en-US" sz="1100">
                <a:solidFill>
                  <a:schemeClr val="dk1"/>
                </a:solidFill>
              </a:rPr>
              <a:t>					</a:t>
            </a:r>
            <a:endParaRPr i="1" sz="1100">
              <a:solidFill>
                <a:schemeClr val="dk1"/>
              </a:solidFill>
            </a:endParaRPr>
          </a:p>
          <a:p>
            <a:pPr indent="0" lvl="0" marL="0" rtl="0">
              <a:spcBef>
                <a:spcPts val="0"/>
              </a:spcBef>
              <a:spcAft>
                <a:spcPts val="0"/>
              </a:spcAft>
              <a:buNone/>
            </a:pPr>
            <a:r>
              <a:rPr i="1" lang="en-US">
                <a:solidFill>
                  <a:schemeClr val="dk1"/>
                </a:solidFill>
              </a:rPr>
              <a:t>“</a:t>
            </a:r>
            <a:r>
              <a:rPr i="1" lang="en-US">
                <a:solidFill>
                  <a:schemeClr val="dk1"/>
                </a:solidFill>
              </a:rPr>
              <a:t>A token is a </a:t>
            </a:r>
            <a:r>
              <a:rPr b="1" i="1" lang="en-US" u="sng">
                <a:solidFill>
                  <a:schemeClr val="dk1"/>
                </a:solidFill>
              </a:rPr>
              <a:t>unit of value</a:t>
            </a:r>
            <a:r>
              <a:rPr i="1" lang="en-US">
                <a:solidFill>
                  <a:schemeClr val="dk1"/>
                </a:solidFill>
              </a:rPr>
              <a:t> that an organization creates to </a:t>
            </a:r>
            <a:r>
              <a:rPr b="1" i="1" lang="en-US" u="sng">
                <a:solidFill>
                  <a:schemeClr val="dk1"/>
                </a:solidFill>
              </a:rPr>
              <a:t>self-govern</a:t>
            </a:r>
            <a:r>
              <a:rPr i="1" lang="en-US">
                <a:solidFill>
                  <a:schemeClr val="dk1"/>
                </a:solidFill>
              </a:rPr>
              <a:t> its business model, and empower its users to interact with its products, while facilitating the distribution and sharing of rewards and benefits to all of its stakeholders.”</a:t>
            </a:r>
            <a:endParaRPr i="1">
              <a:solidFill>
                <a:schemeClr val="dk1"/>
              </a:solidFill>
            </a:endParaRPr>
          </a:p>
          <a:p>
            <a:pPr indent="0" lvl="0" marL="0" rtl="0">
              <a:spcBef>
                <a:spcPts val="0"/>
              </a:spcBef>
              <a:spcAft>
                <a:spcPts val="0"/>
              </a:spcAft>
              <a:buNone/>
            </a:pPr>
            <a:r>
              <a:rPr i="1" lang="en-US" sz="1100">
                <a:solidFill>
                  <a:schemeClr val="dk1"/>
                </a:solidFill>
              </a:rPr>
              <a:t>				</a:t>
            </a:r>
            <a:endParaRPr i="1" sz="1100">
              <a:solidFill>
                <a:schemeClr val="dk1"/>
              </a:solidFill>
            </a:endParaRPr>
          </a:p>
          <a:p>
            <a:pPr indent="0" lvl="0" marL="0" rtl="0">
              <a:spcBef>
                <a:spcPts val="0"/>
              </a:spcBef>
              <a:spcAft>
                <a:spcPts val="0"/>
              </a:spcAft>
              <a:buNone/>
            </a:pPr>
            <a:r>
              <a:rPr i="1" lang="en-US" sz="1100">
                <a:solidFill>
                  <a:schemeClr val="dk1"/>
                </a:solidFill>
              </a:rPr>
              <a:t>			</a:t>
            </a:r>
            <a:endParaRPr i="1" sz="1100">
              <a:solidFill>
                <a:schemeClr val="dk1"/>
              </a:solidFill>
            </a:endParaRPr>
          </a:p>
          <a:p>
            <a:pPr indent="0" lvl="0" marL="0" rtl="0">
              <a:spcBef>
                <a:spcPts val="0"/>
              </a:spcBef>
              <a:spcAft>
                <a:spcPts val="0"/>
              </a:spcAft>
              <a:buNone/>
            </a:pPr>
            <a:r>
              <a:rPr i="1" lang="en-US" sz="1100">
                <a:solidFill>
                  <a:schemeClr val="dk1"/>
                </a:solidFill>
              </a:rPr>
              <a:t>		</a:t>
            </a:r>
            <a:endParaRPr i="1"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nvSpPr>
        <p:spPr>
          <a:xfrm>
            <a:off x="753821"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Decentralized</a:t>
            </a:r>
            <a:r>
              <a:rPr b="0" i="0" lang="en-US" sz="4400" u="none" cap="none" strike="noStrike">
                <a:solidFill>
                  <a:srgbClr val="31859B"/>
                </a:solidFill>
                <a:latin typeface="Open Sans"/>
                <a:ea typeface="Open Sans"/>
                <a:cs typeface="Open Sans"/>
                <a:sym typeface="Open Sans"/>
              </a:rPr>
              <a:t> stack vs Centralized stack</a:t>
            </a:r>
            <a:endParaRPr/>
          </a:p>
        </p:txBody>
      </p:sp>
      <p:pic>
        <p:nvPicPr>
          <p:cNvPr descr="Picture 1" id="266" name="Shape 266"/>
          <p:cNvPicPr preferRelativeResize="0"/>
          <p:nvPr/>
        </p:nvPicPr>
        <p:blipFill rotWithShape="1">
          <a:blip r:embed="rId3">
            <a:alphaModFix/>
          </a:blip>
          <a:srcRect b="0" l="0" r="0" t="0"/>
          <a:stretch/>
        </p:blipFill>
        <p:spPr>
          <a:xfrm>
            <a:off x="106200" y="1609275"/>
            <a:ext cx="14456373" cy="634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nvSpPr>
        <p:spPr>
          <a:xfrm>
            <a:off x="731544" y="416090"/>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b="0" i="0" lang="en-US" sz="4400" u="none" cap="none" strike="noStrike">
                <a:solidFill>
                  <a:srgbClr val="31859B"/>
                </a:solidFill>
                <a:latin typeface="Open Sans"/>
                <a:ea typeface="Open Sans"/>
                <a:cs typeface="Open Sans"/>
                <a:sym typeface="Open Sans"/>
              </a:rPr>
              <a:t>Type of Tokens</a:t>
            </a:r>
            <a:endParaRPr/>
          </a:p>
        </p:txBody>
      </p:sp>
      <p:pic>
        <p:nvPicPr>
          <p:cNvPr descr="Picture 1" id="272" name="Shape 272"/>
          <p:cNvPicPr preferRelativeResize="0"/>
          <p:nvPr/>
        </p:nvPicPr>
        <p:blipFill rotWithShape="1">
          <a:blip r:embed="rId3">
            <a:alphaModFix/>
          </a:blip>
          <a:srcRect b="0" l="0" r="0" t="0"/>
          <a:stretch/>
        </p:blipFill>
        <p:spPr>
          <a:xfrm>
            <a:off x="4205940" y="1504706"/>
            <a:ext cx="6455938" cy="58402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Type 1 = Utility as Currency</a:t>
            </a:r>
            <a:endParaRPr/>
          </a:p>
        </p:txBody>
      </p:sp>
      <p:sp>
        <p:nvSpPr>
          <p:cNvPr id="278" name="Shape 278"/>
          <p:cNvSpPr txBox="1"/>
          <p:nvPr/>
        </p:nvSpPr>
        <p:spPr>
          <a:xfrm>
            <a:off x="1750627" y="1472009"/>
            <a:ext cx="4572000" cy="2751000"/>
          </a:xfrm>
          <a:prstGeom prst="rect">
            <a:avLst/>
          </a:prstGeom>
          <a:noFill/>
          <a:ln>
            <a:noFill/>
          </a:ln>
        </p:spPr>
        <p:txBody>
          <a:bodyPr anchorCtr="0" anchor="t" bIns="45700" lIns="45700" spcFirstLastPara="1" rIns="45700" wrap="square" tIns="45700">
            <a:noAutofit/>
          </a:bodyPr>
          <a:lstStyle/>
          <a:p>
            <a:pPr indent="-171450" lvl="0" marL="285750" marR="0" rtl="0" algn="l">
              <a:lnSpc>
                <a:spcPct val="100000"/>
              </a:lnSpc>
              <a:spcBef>
                <a:spcPts val="0"/>
              </a:spcBef>
              <a:spcAft>
                <a:spcPts val="0"/>
              </a:spcAft>
              <a:buClr>
                <a:srgbClr val="000000"/>
              </a:buClr>
              <a:buSzPts val="1800"/>
              <a:buFont typeface="Arial"/>
              <a:buNone/>
            </a:pPr>
            <a:r>
              <a:rPr b="1" lang="en-US" sz="1800"/>
              <a:t>Basis of comparison</a:t>
            </a:r>
            <a:endParaRPr b="1" sz="1800"/>
          </a:p>
          <a:p>
            <a:pPr indent="-171450" lvl="0" marL="285750" marR="0" rtl="0" algn="l">
              <a:lnSpc>
                <a:spcPct val="100000"/>
              </a:lnSpc>
              <a:spcBef>
                <a:spcPts val="0"/>
              </a:spcBef>
              <a:spcAft>
                <a:spcPts val="0"/>
              </a:spcAft>
              <a:buClr>
                <a:srgbClr val="000000"/>
              </a:buClr>
              <a:buSzPts val="1800"/>
              <a:buFont typeface="Arial"/>
              <a:buNone/>
            </a:pPr>
            <a:r>
              <a:rPr i="1" lang="en-US" sz="1800"/>
              <a:t>Fiat Currency today = Trust</a:t>
            </a:r>
            <a:endParaRPr i="1" sz="1800"/>
          </a:p>
          <a:p>
            <a:pPr indent="-342900" lvl="0" marL="457200" marR="0" rtl="0" algn="l">
              <a:lnSpc>
                <a:spcPct val="100000"/>
              </a:lnSpc>
              <a:spcBef>
                <a:spcPts val="0"/>
              </a:spcBef>
              <a:spcAft>
                <a:spcPts val="0"/>
              </a:spcAft>
              <a:buSzPts val="1800"/>
              <a:buChar char="-"/>
            </a:pPr>
            <a:r>
              <a:rPr lang="en-US" sz="1800"/>
              <a:t>Fiat currency = “Let there be” </a:t>
            </a:r>
            <a:endParaRPr sz="1800"/>
          </a:p>
          <a:p>
            <a:pPr indent="-342900" lvl="0" marL="457200" marR="0" rtl="0" algn="l">
              <a:lnSpc>
                <a:spcPct val="100000"/>
              </a:lnSpc>
              <a:spcBef>
                <a:spcPts val="0"/>
              </a:spcBef>
              <a:spcAft>
                <a:spcPts val="0"/>
              </a:spcAft>
              <a:buSzPts val="1800"/>
              <a:buChar char="-"/>
            </a:pPr>
            <a:r>
              <a:rPr lang="en-US" sz="1800"/>
              <a:t>Disjointed from the ‘gold’ standard</a:t>
            </a:r>
            <a:endParaRPr sz="1800"/>
          </a:p>
          <a:p>
            <a:pPr indent="-342900" lvl="0" marL="457200" marR="0" rtl="0" algn="l">
              <a:lnSpc>
                <a:spcPct val="100000"/>
              </a:lnSpc>
              <a:spcBef>
                <a:spcPts val="0"/>
              </a:spcBef>
              <a:spcAft>
                <a:spcPts val="0"/>
              </a:spcAft>
              <a:buSzPts val="1800"/>
              <a:buChar char="-"/>
            </a:pPr>
            <a:r>
              <a:rPr lang="en-US" sz="1800"/>
              <a:t>Derivative “trust/confidence” forms the bulk of financial instruments measured in USD value.</a:t>
            </a:r>
            <a:endParaRPr sz="1800"/>
          </a:p>
        </p:txBody>
      </p:sp>
      <p:sp>
        <p:nvSpPr>
          <p:cNvPr id="279" name="Shape 279"/>
          <p:cNvSpPr txBox="1"/>
          <p:nvPr/>
        </p:nvSpPr>
        <p:spPr>
          <a:xfrm>
            <a:off x="7294575" y="1407000"/>
            <a:ext cx="5765100" cy="1419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100">
                <a:solidFill>
                  <a:schemeClr val="dk1"/>
                </a:solidFill>
              </a:rPr>
              <a:t>		 	 	 		</a:t>
            </a:r>
            <a:endParaRPr sz="1100">
              <a:solidFill>
                <a:schemeClr val="dk1"/>
              </a:solidFill>
            </a:endParaRPr>
          </a:p>
          <a:p>
            <a:pPr indent="0" lvl="0" marL="0" rtl="0">
              <a:spcBef>
                <a:spcPts val="0"/>
              </a:spcBef>
              <a:spcAft>
                <a:spcPts val="0"/>
              </a:spcAft>
              <a:buNone/>
            </a:pPr>
            <a:r>
              <a:rPr lang="en-US">
                <a:solidFill>
                  <a:schemeClr val="dk1"/>
                </a:solidFill>
              </a:rPr>
              <a:t>			</a:t>
            </a:r>
            <a:endParaRPr>
              <a:solidFill>
                <a:schemeClr val="dk1"/>
              </a:solidFill>
            </a:endParaRPr>
          </a:p>
          <a:p>
            <a:pPr indent="0" lvl="0" marL="0" rtl="0">
              <a:spcBef>
                <a:spcPts val="0"/>
              </a:spcBef>
              <a:spcAft>
                <a:spcPts val="0"/>
              </a:spcAft>
              <a:buNone/>
            </a:pPr>
            <a:r>
              <a:rPr lang="en-US">
                <a:solidFill>
                  <a:schemeClr val="dk1"/>
                </a:solidFill>
              </a:rPr>
              <a:t>				</a:t>
            </a:r>
            <a:endParaRPr>
              <a:solidFill>
                <a:schemeClr val="dk1"/>
              </a:solidFill>
            </a:endParaRPr>
          </a:p>
          <a:p>
            <a:pPr indent="0" lvl="0" marL="0" rtl="0">
              <a:spcBef>
                <a:spcPts val="0"/>
              </a:spcBef>
              <a:spcAft>
                <a:spcPts val="0"/>
              </a:spcAft>
              <a:buNone/>
            </a:pPr>
            <a:r>
              <a:rPr i="1" lang="en-US">
                <a:solidFill>
                  <a:schemeClr val="dk1"/>
                </a:solidFill>
              </a:rPr>
              <a:t>					</a:t>
            </a:r>
            <a:endParaRPr i="1">
              <a:solidFill>
                <a:schemeClr val="dk1"/>
              </a:solidFill>
            </a:endParaRPr>
          </a:p>
          <a:p>
            <a:pPr indent="0" lvl="0" marL="0" rtl="0">
              <a:spcBef>
                <a:spcPts val="0"/>
              </a:spcBef>
              <a:spcAft>
                <a:spcPts val="0"/>
              </a:spcAft>
              <a:buNone/>
            </a:pPr>
            <a:r>
              <a:rPr i="1" lang="en-US">
                <a:solidFill>
                  <a:schemeClr val="dk1"/>
                </a:solidFill>
              </a:rPr>
              <a:t>						</a:t>
            </a:r>
            <a:endParaRPr i="1">
              <a:solidFill>
                <a:schemeClr val="dk1"/>
              </a:solidFill>
            </a:endParaRPr>
          </a:p>
          <a:p>
            <a:pPr indent="0" lvl="0" marL="0" rtl="0">
              <a:spcBef>
                <a:spcPts val="0"/>
              </a:spcBef>
              <a:spcAft>
                <a:spcPts val="0"/>
              </a:spcAft>
              <a:buNone/>
            </a:pPr>
            <a:r>
              <a:rPr i="1" lang="en-US">
                <a:solidFill>
                  <a:schemeClr val="dk1"/>
                </a:solidFill>
              </a:rPr>
              <a:t>“</a:t>
            </a:r>
            <a:r>
              <a:rPr i="1" lang="en-US">
                <a:solidFill>
                  <a:schemeClr val="dk1"/>
                </a:solidFill>
              </a:rPr>
              <a:t>All moneys that are not backed by a commodity rely exclusively on a combination of perceived value and network effect – revealed through supply and demand. Simply, the more people that agree that a piece of paper with a number on it has value, the more value it has.”</a:t>
            </a:r>
            <a:endParaRPr i="1">
              <a:solidFill>
                <a:schemeClr val="dk1"/>
              </a:solidFill>
            </a:endParaRPr>
          </a:p>
          <a:p>
            <a:pPr indent="0" lvl="0" marL="0" rtl="0">
              <a:spcBef>
                <a:spcPts val="0"/>
              </a:spcBef>
              <a:spcAft>
                <a:spcPts val="0"/>
              </a:spcAft>
              <a:buNone/>
            </a:pPr>
            <a:r>
              <a:rPr i="1" lang="en-US">
                <a:solidFill>
                  <a:schemeClr val="dk1"/>
                </a:solidFill>
              </a:rPr>
              <a:t>					</a:t>
            </a:r>
            <a:endParaRPr i="1">
              <a:solidFill>
                <a:schemeClr val="dk1"/>
              </a:solidFill>
            </a:endParaRPr>
          </a:p>
          <a:p>
            <a:pPr indent="0" lvl="0" marL="0" rtl="0">
              <a:spcBef>
                <a:spcPts val="0"/>
              </a:spcBef>
              <a:spcAft>
                <a:spcPts val="0"/>
              </a:spcAft>
              <a:buNone/>
            </a:pPr>
            <a:r>
              <a:rPr lang="en-US" sz="1100">
                <a:solidFill>
                  <a:schemeClr val="dk1"/>
                </a:solidFill>
              </a:rPr>
              <a:t>				</a:t>
            </a:r>
            <a:endParaRPr sz="1100">
              <a:solidFill>
                <a:schemeClr val="dk1"/>
              </a:solidFill>
            </a:endParaRPr>
          </a:p>
          <a:p>
            <a:pPr indent="0" lvl="0" marL="0" rtl="0">
              <a:spcBef>
                <a:spcPts val="0"/>
              </a:spcBef>
              <a:spcAft>
                <a:spcPts val="0"/>
              </a:spcAft>
              <a:buNone/>
            </a:pPr>
            <a:r>
              <a:rPr lang="en-US" sz="1100">
                <a:solidFill>
                  <a:schemeClr val="dk1"/>
                </a:solidFill>
              </a:rPr>
              <a:t>			</a:t>
            </a:r>
            <a:endParaRPr sz="1100">
              <a:solidFill>
                <a:schemeClr val="dk1"/>
              </a:solidFill>
            </a:endParaRPr>
          </a:p>
          <a:p>
            <a:pPr indent="0" lvl="0" marL="0" rtl="0">
              <a:spcBef>
                <a:spcPts val="0"/>
              </a:spcBef>
              <a:spcAft>
                <a:spcPts val="0"/>
              </a:spcAft>
              <a:buNone/>
            </a:pPr>
            <a:r>
              <a:rPr lang="en-US" sz="1100">
                <a:solidFill>
                  <a:schemeClr val="dk1"/>
                </a:solidFill>
              </a:rPr>
              <a:t>		</a:t>
            </a:r>
            <a:endParaRPr sz="1100">
              <a:solidFill>
                <a:schemeClr val="dk1"/>
              </a:solidFill>
            </a:endParaRPr>
          </a:p>
        </p:txBody>
      </p:sp>
      <p:pic>
        <p:nvPicPr>
          <p:cNvPr id="280" name="Shape 280"/>
          <p:cNvPicPr preferRelativeResize="0"/>
          <p:nvPr/>
        </p:nvPicPr>
        <p:blipFill>
          <a:blip r:embed="rId3">
            <a:alphaModFix/>
          </a:blip>
          <a:stretch>
            <a:fillRect/>
          </a:stretch>
        </p:blipFill>
        <p:spPr>
          <a:xfrm>
            <a:off x="9814050" y="2931670"/>
            <a:ext cx="1493525" cy="379605"/>
          </a:xfrm>
          <a:prstGeom prst="rect">
            <a:avLst/>
          </a:prstGeom>
          <a:noFill/>
          <a:ln>
            <a:noFill/>
          </a:ln>
        </p:spPr>
      </p:pic>
      <p:sp>
        <p:nvSpPr>
          <p:cNvPr id="281" name="Shape 281"/>
          <p:cNvSpPr txBox="1"/>
          <p:nvPr/>
        </p:nvSpPr>
        <p:spPr>
          <a:xfrm>
            <a:off x="11413750" y="2855425"/>
            <a:ext cx="1419900" cy="37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4 Facts about Bitcoin, 2017</a:t>
            </a:r>
            <a:endParaRPr/>
          </a:p>
        </p:txBody>
      </p:sp>
      <p:graphicFrame>
        <p:nvGraphicFramePr>
          <p:cNvPr id="282" name="Shape 282"/>
          <p:cNvGraphicFramePr/>
          <p:nvPr/>
        </p:nvGraphicFramePr>
        <p:xfrm>
          <a:off x="1858400" y="3994560"/>
          <a:ext cx="3000000" cy="3000000"/>
        </p:xfrm>
        <a:graphic>
          <a:graphicData uri="http://schemas.openxmlformats.org/drawingml/2006/table">
            <a:tbl>
              <a:tblPr>
                <a:noFill/>
                <a:tableStyleId>{15AA01B2-DEB4-4188-B11D-6F5910436429}</a:tableStyleId>
              </a:tblPr>
              <a:tblGrid>
                <a:gridCol w="5456775"/>
                <a:gridCol w="5456775"/>
              </a:tblGrid>
              <a:tr h="384975">
                <a:tc>
                  <a:txBody>
                    <a:bodyPr>
                      <a:noAutofit/>
                    </a:bodyPr>
                    <a:lstStyle/>
                    <a:p>
                      <a:pPr indent="0" lvl="0" marL="0">
                        <a:spcBef>
                          <a:spcPts val="0"/>
                        </a:spcBef>
                        <a:spcAft>
                          <a:spcPts val="0"/>
                        </a:spcAft>
                        <a:buNone/>
                      </a:pPr>
                      <a:r>
                        <a:rPr b="1" lang="en-US" u="sng"/>
                        <a:t>Arguments FOR crypto-as currency</a:t>
                      </a:r>
                      <a:endParaRPr b="1" u="sng"/>
                    </a:p>
                  </a:txBody>
                  <a:tcPr marT="91425" marB="91425" marR="91425" marL="91425"/>
                </a:tc>
                <a:tc>
                  <a:txBody>
                    <a:bodyPr>
                      <a:noAutofit/>
                    </a:bodyPr>
                    <a:lstStyle/>
                    <a:p>
                      <a:pPr indent="0" lvl="0" marL="0">
                        <a:spcBef>
                          <a:spcPts val="0"/>
                        </a:spcBef>
                        <a:spcAft>
                          <a:spcPts val="0"/>
                        </a:spcAft>
                        <a:buNone/>
                      </a:pPr>
                      <a:r>
                        <a:rPr b="1" lang="en-US" u="sng"/>
                        <a:t>Arguments AGAINST crypto-as currency</a:t>
                      </a:r>
                      <a:endParaRPr b="1" u="sng"/>
                    </a:p>
                  </a:txBody>
                  <a:tcPr marT="91425" marB="91425" marR="91425" marL="91425"/>
                </a:tc>
              </a:tr>
              <a:tr h="384975">
                <a:tc>
                  <a:txBody>
                    <a:bodyPr>
                      <a:noAutofit/>
                    </a:bodyPr>
                    <a:lstStyle/>
                    <a:p>
                      <a:pPr indent="0" lvl="0" marL="0">
                        <a:spcBef>
                          <a:spcPts val="0"/>
                        </a:spcBef>
                        <a:spcAft>
                          <a:spcPts val="0"/>
                        </a:spcAft>
                        <a:buNone/>
                      </a:pPr>
                      <a:r>
                        <a:rPr lang="en-US"/>
                        <a:t>Fiat isn’t backed by anything as well since gold standard disjoint</a:t>
                      </a:r>
                      <a:endParaRPr/>
                    </a:p>
                  </a:txBody>
                  <a:tcPr marT="91425" marB="91425" marR="91425" marL="91425"/>
                </a:tc>
                <a:tc>
                  <a:txBody>
                    <a:bodyPr>
                      <a:noAutofit/>
                    </a:bodyPr>
                    <a:lstStyle/>
                    <a:p>
                      <a:pPr indent="0" lvl="0" marL="0">
                        <a:spcBef>
                          <a:spcPts val="0"/>
                        </a:spcBef>
                        <a:spcAft>
                          <a:spcPts val="0"/>
                        </a:spcAft>
                        <a:buNone/>
                      </a:pPr>
                      <a:r>
                        <a:rPr lang="en-US"/>
                        <a:t>Super high volatility (Lack of stablecoins for day to day usage)</a:t>
                      </a:r>
                      <a:endParaRPr/>
                    </a:p>
                  </a:txBody>
                  <a:tcPr marT="91425" marB="91425" marR="91425" marL="91425"/>
                </a:tc>
              </a:tr>
              <a:tr h="796150">
                <a:tc>
                  <a:txBody>
                    <a:bodyPr>
                      <a:noAutofit/>
                    </a:bodyPr>
                    <a:lstStyle/>
                    <a:p>
                      <a:pPr indent="0" lvl="0" marL="0">
                        <a:spcBef>
                          <a:spcPts val="0"/>
                        </a:spcBef>
                        <a:spcAft>
                          <a:spcPts val="0"/>
                        </a:spcAft>
                        <a:buNone/>
                      </a:pPr>
                      <a:r>
                        <a:rPr lang="en-US"/>
                        <a:t>Electronic gadgets + Internet (prerequisite for penetration of cryptocurrencies) outpacing financial institution adoption rate by many times </a:t>
                      </a:r>
                      <a:endParaRPr/>
                    </a:p>
                  </a:txBody>
                  <a:tcPr marT="91425" marB="91425" marR="91425" marL="91425"/>
                </a:tc>
                <a:tc>
                  <a:txBody>
                    <a:bodyPr>
                      <a:noAutofit/>
                    </a:bodyPr>
                    <a:lstStyle/>
                    <a:p>
                      <a:pPr indent="0" lvl="0" marL="0">
                        <a:spcBef>
                          <a:spcPts val="0"/>
                        </a:spcBef>
                        <a:spcAft>
                          <a:spcPts val="0"/>
                        </a:spcAft>
                        <a:buNone/>
                      </a:pPr>
                      <a:r>
                        <a:rPr lang="en-US"/>
                        <a:t>Risk of governments coming together to shut down cryptocurrency entirely within a short period of time (long periods of time won’t work since capital outflow will simply cause one country to be at the economically winning end) </a:t>
                      </a:r>
                      <a:endParaRPr/>
                    </a:p>
                  </a:txBody>
                  <a:tcPr marT="91425" marB="91425" marR="91425" marL="91425"/>
                </a:tc>
              </a:tr>
              <a:tr h="388725">
                <a:tc>
                  <a:txBody>
                    <a:bodyPr>
                      <a:noAutofit/>
                    </a:bodyPr>
                    <a:lstStyle/>
                    <a:p>
                      <a:pPr indent="0" lvl="0" marL="0" rtl="0">
                        <a:spcBef>
                          <a:spcPts val="0"/>
                        </a:spcBef>
                        <a:spcAft>
                          <a:spcPts val="0"/>
                        </a:spcAft>
                        <a:buNone/>
                      </a:pPr>
                      <a:r>
                        <a:rPr lang="en-US"/>
                        <a:t>Infinitely divisible, immutable, secure, highly portable</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r h="796150">
                <a:tc>
                  <a:txBody>
                    <a:bodyPr>
                      <a:noAutofit/>
                    </a:bodyPr>
                    <a:lstStyle/>
                    <a:p>
                      <a:pPr indent="0" lvl="0" marL="0" rtl="0">
                        <a:spcBef>
                          <a:spcPts val="0"/>
                        </a:spcBef>
                        <a:spcAft>
                          <a:spcPts val="0"/>
                        </a:spcAft>
                        <a:buNone/>
                      </a:pPr>
                      <a:r>
                        <a:rPr lang="en-US"/>
                        <a:t>Adoption of </a:t>
                      </a:r>
                      <a:r>
                        <a:rPr lang="en-US"/>
                        <a:t>cryptocurrency</a:t>
                      </a:r>
                      <a:r>
                        <a:rPr lang="en-US"/>
                        <a:t> beyond the point of no return - a few countries have endorsed crypto payments = hard for any country to shut it down because of fear of capital outflow due to innovation stifling </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nvSpPr>
        <p:spPr>
          <a:xfrm>
            <a:off x="731525" y="177185"/>
            <a:ext cx="13167300" cy="15483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Type 2</a:t>
            </a:r>
            <a:r>
              <a:rPr b="0" i="0" lang="en-US" sz="4400" u="none" cap="none" strike="noStrike">
                <a:solidFill>
                  <a:srgbClr val="31859B"/>
                </a:solidFill>
                <a:latin typeface="Open Sans"/>
                <a:ea typeface="Open Sans"/>
                <a:cs typeface="Open Sans"/>
                <a:sym typeface="Open Sans"/>
              </a:rPr>
              <a:t>:</a:t>
            </a:r>
            <a:r>
              <a:rPr lang="en-US" sz="4400">
                <a:solidFill>
                  <a:srgbClr val="31859B"/>
                </a:solidFill>
                <a:latin typeface="Open Sans"/>
                <a:ea typeface="Open Sans"/>
                <a:cs typeface="Open Sans"/>
                <a:sym typeface="Open Sans"/>
              </a:rPr>
              <a:t> Utility</a:t>
            </a:r>
            <a:r>
              <a:rPr b="0" i="0" lang="en-US" sz="4400" u="none" cap="none" strike="noStrike">
                <a:solidFill>
                  <a:srgbClr val="31859B"/>
                </a:solidFill>
                <a:latin typeface="Open Sans"/>
                <a:ea typeface="Open Sans"/>
                <a:cs typeface="Open Sans"/>
                <a:sym typeface="Open Sans"/>
              </a:rPr>
              <a:t> </a:t>
            </a:r>
            <a:r>
              <a:rPr lang="en-US" sz="4400">
                <a:solidFill>
                  <a:srgbClr val="31859B"/>
                </a:solidFill>
                <a:latin typeface="Open Sans"/>
                <a:ea typeface="Open Sans"/>
                <a:cs typeface="Open Sans"/>
                <a:sym typeface="Open Sans"/>
              </a:rPr>
              <a:t>as “Pachinko” in a network providing a service/software</a:t>
            </a:r>
            <a:endParaRPr/>
          </a:p>
        </p:txBody>
      </p:sp>
      <p:sp>
        <p:nvSpPr>
          <p:cNvPr id="288" name="Shape 288"/>
          <p:cNvSpPr txBox="1"/>
          <p:nvPr/>
        </p:nvSpPr>
        <p:spPr>
          <a:xfrm>
            <a:off x="592100" y="3495100"/>
            <a:ext cx="3204000" cy="2889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i="1" lang="en-US" sz="2400"/>
              <a:t>Token is exchanged purely for the sake of “using” a network’s services</a:t>
            </a:r>
            <a:endParaRPr b="0" i="1" sz="2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descr="Picture 2" id="289" name="Shape 289"/>
          <p:cNvPicPr preferRelativeResize="0"/>
          <p:nvPr/>
        </p:nvPicPr>
        <p:blipFill rotWithShape="1">
          <a:blip r:embed="rId3">
            <a:alphaModFix/>
          </a:blip>
          <a:srcRect b="0" l="0" r="0" t="0"/>
          <a:stretch/>
        </p:blipFill>
        <p:spPr>
          <a:xfrm>
            <a:off x="3955075" y="2307617"/>
            <a:ext cx="9943751" cy="48132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b="0" i="0" lang="en-US" sz="4400" u="none" cap="none" strike="noStrike">
                <a:solidFill>
                  <a:srgbClr val="31859B"/>
                </a:solidFill>
                <a:latin typeface="Open Sans"/>
                <a:ea typeface="Open Sans"/>
                <a:cs typeface="Open Sans"/>
                <a:sym typeface="Open Sans"/>
              </a:rPr>
              <a:t>Successful ICO/ITOs</a:t>
            </a:r>
            <a:endParaRPr/>
          </a:p>
        </p:txBody>
      </p:sp>
      <p:pic>
        <p:nvPicPr>
          <p:cNvPr descr="Picture 1" id="295" name="Shape 295"/>
          <p:cNvPicPr preferRelativeResize="0"/>
          <p:nvPr/>
        </p:nvPicPr>
        <p:blipFill rotWithShape="1">
          <a:blip r:embed="rId3">
            <a:alphaModFix/>
          </a:blip>
          <a:srcRect b="0" l="0" r="0" t="0"/>
          <a:stretch/>
        </p:blipFill>
        <p:spPr>
          <a:xfrm>
            <a:off x="795699" y="1303749"/>
            <a:ext cx="13038999" cy="650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nvSpPr>
        <p:spPr>
          <a:xfrm>
            <a:off x="1033575" y="4332588"/>
            <a:ext cx="6096000" cy="37281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000"/>
              <a:buFont typeface="Open Sans"/>
              <a:buNone/>
            </a:pPr>
            <a:r>
              <a:rPr b="1" lang="en-US" sz="2000">
                <a:latin typeface="Open Sans"/>
                <a:ea typeface="Open Sans"/>
                <a:cs typeface="Open Sans"/>
                <a:sym typeface="Open Sans"/>
              </a:rPr>
              <a:t>Hodl/Moon/many more..</a:t>
            </a:r>
            <a:endParaRPr/>
          </a:p>
          <a:p>
            <a:pPr indent="0" lvl="0" marL="0" marR="0" rtl="0" algn="l">
              <a:lnSpc>
                <a:spcPct val="100000"/>
              </a:lnSpc>
              <a:spcBef>
                <a:spcPts val="0"/>
              </a:spcBef>
              <a:spcAft>
                <a:spcPts val="0"/>
              </a:spcAft>
              <a:buClr>
                <a:srgbClr val="000000"/>
              </a:buClr>
              <a:buSzPts val="2000"/>
              <a:buFont typeface="Open Sans"/>
              <a:buNone/>
            </a:pPr>
            <a:r>
              <a:t/>
            </a:r>
            <a:endParaRPr b="1" i="0" sz="2000" u="none" cap="none" strike="noStrike">
              <a:solidFill>
                <a:srgbClr val="000000"/>
              </a:solidFill>
              <a:latin typeface="Open Sans"/>
              <a:ea typeface="Open Sans"/>
              <a:cs typeface="Open Sans"/>
              <a:sym typeface="Open Sans"/>
            </a:endParaRPr>
          </a:p>
          <a:p>
            <a:pPr indent="-355600" lvl="0" marL="457200" marR="0" rtl="0" algn="l">
              <a:lnSpc>
                <a:spcPct val="100000"/>
              </a:lnSpc>
              <a:spcBef>
                <a:spcPts val="0"/>
              </a:spcBef>
              <a:spcAft>
                <a:spcPts val="0"/>
              </a:spcAft>
              <a:buSzPts val="2000"/>
              <a:buFont typeface="Open Sans"/>
              <a:buChar char="-"/>
            </a:pPr>
            <a:r>
              <a:rPr lang="en-US" sz="2000">
                <a:latin typeface="Open Sans"/>
                <a:ea typeface="Open Sans"/>
                <a:cs typeface="Open Sans"/>
                <a:sym typeface="Open Sans"/>
              </a:rPr>
              <a:t>Bitcointalk/Reddit thread 2013 </a:t>
            </a:r>
            <a:endParaRPr sz="2000">
              <a:latin typeface="Open Sans"/>
              <a:ea typeface="Open Sans"/>
              <a:cs typeface="Open Sans"/>
              <a:sym typeface="Open Sans"/>
            </a:endParaRPr>
          </a:p>
          <a:p>
            <a:pPr indent="-355600" lvl="0" marL="457200" marR="0" rtl="0" algn="l">
              <a:lnSpc>
                <a:spcPct val="100000"/>
              </a:lnSpc>
              <a:spcBef>
                <a:spcPts val="0"/>
              </a:spcBef>
              <a:spcAft>
                <a:spcPts val="0"/>
              </a:spcAft>
              <a:buSzPts val="2000"/>
              <a:buFont typeface="Open Sans"/>
              <a:buChar char="-"/>
            </a:pPr>
            <a:r>
              <a:rPr lang="en-US" sz="2000">
                <a:latin typeface="Open Sans"/>
                <a:ea typeface="Open Sans"/>
                <a:cs typeface="Open Sans"/>
                <a:sym typeface="Open Sans"/>
              </a:rPr>
              <a:t>Why does it grow?</a:t>
            </a:r>
            <a:endParaRPr sz="2000">
              <a:latin typeface="Open Sans"/>
              <a:ea typeface="Open Sans"/>
              <a:cs typeface="Open Sans"/>
              <a:sym typeface="Open Sans"/>
            </a:endParaRPr>
          </a:p>
          <a:p>
            <a:pPr indent="-355600" lvl="1" marL="914400" marR="0" rtl="0" algn="l">
              <a:lnSpc>
                <a:spcPct val="100000"/>
              </a:lnSpc>
              <a:spcBef>
                <a:spcPts val="0"/>
              </a:spcBef>
              <a:spcAft>
                <a:spcPts val="0"/>
              </a:spcAft>
              <a:buSzPts val="2000"/>
              <a:buFont typeface="Open Sans"/>
              <a:buChar char="-"/>
            </a:pPr>
            <a:r>
              <a:rPr lang="en-US" sz="2000">
                <a:latin typeface="Open Sans"/>
                <a:ea typeface="Open Sans"/>
                <a:cs typeface="Open Sans"/>
                <a:sym typeface="Open Sans"/>
              </a:rPr>
              <a:t>Pre-crypto = mostly transactional utility captured by </a:t>
            </a:r>
            <a:r>
              <a:rPr i="1" lang="en-US" sz="2000">
                <a:latin typeface="Open Sans"/>
                <a:ea typeface="Open Sans"/>
                <a:cs typeface="Open Sans"/>
                <a:sym typeface="Open Sans"/>
              </a:rPr>
              <a:t>centralized</a:t>
            </a:r>
            <a:r>
              <a:rPr lang="en-US" sz="2000">
                <a:latin typeface="Open Sans"/>
                <a:ea typeface="Open Sans"/>
                <a:cs typeface="Open Sans"/>
                <a:sym typeface="Open Sans"/>
              </a:rPr>
              <a:t> capitalist models</a:t>
            </a:r>
            <a:endParaRPr sz="2000">
              <a:latin typeface="Open Sans"/>
              <a:ea typeface="Open Sans"/>
              <a:cs typeface="Open Sans"/>
              <a:sym typeface="Open Sans"/>
            </a:endParaRPr>
          </a:p>
          <a:p>
            <a:pPr indent="-355600" lvl="1" marL="914400" marR="0" rtl="0" algn="l">
              <a:lnSpc>
                <a:spcPct val="100000"/>
              </a:lnSpc>
              <a:spcBef>
                <a:spcPts val="0"/>
              </a:spcBef>
              <a:spcAft>
                <a:spcPts val="0"/>
              </a:spcAft>
              <a:buSzPts val="2000"/>
              <a:buFont typeface="Open Sans"/>
              <a:buChar char="-"/>
            </a:pPr>
            <a:r>
              <a:rPr lang="en-US" sz="2000">
                <a:latin typeface="Open Sans"/>
                <a:ea typeface="Open Sans"/>
                <a:cs typeface="Open Sans"/>
                <a:sym typeface="Open Sans"/>
              </a:rPr>
              <a:t>Crypto = transactional + sociological utility captured by </a:t>
            </a:r>
            <a:r>
              <a:rPr i="1" lang="en-US" sz="2000">
                <a:latin typeface="Open Sans"/>
                <a:ea typeface="Open Sans"/>
                <a:cs typeface="Open Sans"/>
                <a:sym typeface="Open Sans"/>
              </a:rPr>
              <a:t>new </a:t>
            </a:r>
            <a:r>
              <a:rPr lang="en-US" sz="2000">
                <a:latin typeface="Open Sans"/>
                <a:ea typeface="Open Sans"/>
                <a:cs typeface="Open Sans"/>
                <a:sym typeface="Open Sans"/>
              </a:rPr>
              <a:t>decentralized economic models (ie. radicalness/belongingness - rethinking value capture models) </a:t>
            </a:r>
            <a:endParaRPr sz="2000">
              <a:latin typeface="Open Sans"/>
              <a:ea typeface="Open Sans"/>
              <a:cs typeface="Open Sans"/>
              <a:sym typeface="Open Sans"/>
            </a:endParaRPr>
          </a:p>
        </p:txBody>
      </p:sp>
      <p:sp>
        <p:nvSpPr>
          <p:cNvPr id="106" name="Shape 106"/>
          <p:cNvSpPr txBox="1"/>
          <p:nvPr/>
        </p:nvSpPr>
        <p:spPr>
          <a:xfrm>
            <a:off x="731519" y="636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Rethinking value capture</a:t>
            </a:r>
            <a:endParaRPr/>
          </a:p>
        </p:txBody>
      </p:sp>
      <p:pic>
        <p:nvPicPr>
          <p:cNvPr id="107" name="Shape 107"/>
          <p:cNvPicPr preferRelativeResize="0"/>
          <p:nvPr/>
        </p:nvPicPr>
        <p:blipFill>
          <a:blip r:embed="rId3">
            <a:alphaModFix/>
          </a:blip>
          <a:stretch>
            <a:fillRect/>
          </a:stretch>
        </p:blipFill>
        <p:spPr>
          <a:xfrm>
            <a:off x="7904354" y="4800407"/>
            <a:ext cx="2429496" cy="2792457"/>
          </a:xfrm>
          <a:prstGeom prst="rect">
            <a:avLst/>
          </a:prstGeom>
          <a:noFill/>
          <a:ln>
            <a:noFill/>
          </a:ln>
        </p:spPr>
      </p:pic>
      <p:pic>
        <p:nvPicPr>
          <p:cNvPr id="108" name="Shape 108"/>
          <p:cNvPicPr preferRelativeResize="0"/>
          <p:nvPr/>
        </p:nvPicPr>
        <p:blipFill>
          <a:blip r:embed="rId4">
            <a:alphaModFix/>
          </a:blip>
          <a:stretch>
            <a:fillRect/>
          </a:stretch>
        </p:blipFill>
        <p:spPr>
          <a:xfrm>
            <a:off x="1033575" y="1212252"/>
            <a:ext cx="12563201" cy="2736175"/>
          </a:xfrm>
          <a:prstGeom prst="rect">
            <a:avLst/>
          </a:prstGeom>
          <a:noFill/>
          <a:ln>
            <a:noFill/>
          </a:ln>
        </p:spPr>
      </p:pic>
      <p:pic>
        <p:nvPicPr>
          <p:cNvPr id="109" name="Shape 109"/>
          <p:cNvPicPr preferRelativeResize="0"/>
          <p:nvPr/>
        </p:nvPicPr>
        <p:blipFill>
          <a:blip r:embed="rId5">
            <a:alphaModFix/>
          </a:blip>
          <a:stretch>
            <a:fillRect/>
          </a:stretch>
        </p:blipFill>
        <p:spPr>
          <a:xfrm>
            <a:off x="10961650" y="4800412"/>
            <a:ext cx="2429500" cy="2792452"/>
          </a:xfrm>
          <a:prstGeom prst="rect">
            <a:avLst/>
          </a:prstGeom>
          <a:noFill/>
          <a:ln>
            <a:noFill/>
          </a:ln>
        </p:spPr>
      </p:pic>
      <p:cxnSp>
        <p:nvCxnSpPr>
          <p:cNvPr id="110" name="Shape 110"/>
          <p:cNvCxnSpPr/>
          <p:nvPr/>
        </p:nvCxnSpPr>
        <p:spPr>
          <a:xfrm>
            <a:off x="730200" y="907400"/>
            <a:ext cx="13170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Example</a:t>
            </a:r>
            <a:r>
              <a:rPr b="0" i="0" lang="en-US" sz="4400" u="none" cap="none" strike="noStrike">
                <a:solidFill>
                  <a:srgbClr val="31859B"/>
                </a:solidFill>
                <a:latin typeface="Open Sans"/>
                <a:ea typeface="Open Sans"/>
                <a:cs typeface="Open Sans"/>
                <a:sym typeface="Open Sans"/>
              </a:rPr>
              <a:t> ICO process/structure</a:t>
            </a:r>
            <a:endParaRPr/>
          </a:p>
        </p:txBody>
      </p:sp>
      <p:pic>
        <p:nvPicPr>
          <p:cNvPr descr="Picture 4" id="301" name="Shape 301"/>
          <p:cNvPicPr preferRelativeResize="0"/>
          <p:nvPr/>
        </p:nvPicPr>
        <p:blipFill rotWithShape="1">
          <a:blip r:embed="rId3">
            <a:alphaModFix/>
          </a:blip>
          <a:srcRect b="0" l="0" r="0" t="0"/>
          <a:stretch/>
        </p:blipFill>
        <p:spPr>
          <a:xfrm>
            <a:off x="9777348" y="3367668"/>
            <a:ext cx="4255620" cy="2018129"/>
          </a:xfrm>
          <a:prstGeom prst="rect">
            <a:avLst/>
          </a:prstGeom>
          <a:noFill/>
          <a:ln>
            <a:noFill/>
          </a:ln>
        </p:spPr>
      </p:pic>
      <p:pic>
        <p:nvPicPr>
          <p:cNvPr descr="Picture 5" id="302" name="Shape 302"/>
          <p:cNvPicPr preferRelativeResize="0"/>
          <p:nvPr/>
        </p:nvPicPr>
        <p:blipFill rotWithShape="1">
          <a:blip r:embed="rId4">
            <a:alphaModFix/>
          </a:blip>
          <a:srcRect b="0" l="0" r="0" t="0"/>
          <a:stretch/>
        </p:blipFill>
        <p:spPr>
          <a:xfrm>
            <a:off x="924517" y="2303372"/>
            <a:ext cx="8706834" cy="4894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b="0" i="0" lang="en-US" sz="4400" u="none" cap="none" strike="noStrike">
                <a:solidFill>
                  <a:srgbClr val="31859B"/>
                </a:solidFill>
                <a:latin typeface="Open Sans"/>
                <a:ea typeface="Open Sans"/>
                <a:cs typeface="Open Sans"/>
                <a:sym typeface="Open Sans"/>
              </a:rPr>
              <a:t>Typical ICO Information</a:t>
            </a:r>
            <a:endParaRPr/>
          </a:p>
        </p:txBody>
      </p:sp>
      <p:pic>
        <p:nvPicPr>
          <p:cNvPr descr="Picture 1" id="308" name="Shape 308"/>
          <p:cNvPicPr preferRelativeResize="0"/>
          <p:nvPr/>
        </p:nvPicPr>
        <p:blipFill rotWithShape="1">
          <a:blip r:embed="rId3">
            <a:alphaModFix/>
          </a:blip>
          <a:srcRect b="0" l="0" r="0" t="0"/>
          <a:stretch/>
        </p:blipFill>
        <p:spPr>
          <a:xfrm>
            <a:off x="1850549" y="1141249"/>
            <a:ext cx="11310301" cy="6690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Typical steps to launching a “Legit” ICO</a:t>
            </a:r>
            <a:endParaRPr/>
          </a:p>
        </p:txBody>
      </p:sp>
      <p:sp>
        <p:nvSpPr>
          <p:cNvPr id="314" name="Shape 314"/>
          <p:cNvSpPr txBox="1"/>
          <p:nvPr/>
        </p:nvSpPr>
        <p:spPr>
          <a:xfrm>
            <a:off x="1495475" y="1061125"/>
            <a:ext cx="11639400" cy="3836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2000"/>
          </a:p>
          <a:p>
            <a:pPr indent="-355600" lvl="0" marL="457200" rtl="0">
              <a:spcBef>
                <a:spcPts val="0"/>
              </a:spcBef>
              <a:spcAft>
                <a:spcPts val="0"/>
              </a:spcAft>
              <a:buSzPts val="2000"/>
              <a:buAutoNum type="arabicPeriod"/>
            </a:pPr>
            <a:r>
              <a:rPr b="1" lang="en-US" sz="2000"/>
              <a:t>Product Planning: </a:t>
            </a:r>
            <a:r>
              <a:rPr lang="en-US" sz="2000"/>
              <a:t>Decide on the decentralized thesis, business &amp; technical angle whether or not it , be it building from scratch or from existing relevant business/prototype.</a:t>
            </a:r>
            <a:endParaRPr sz="2000"/>
          </a:p>
          <a:p>
            <a:pPr indent="-355600" lvl="0" marL="457200" rtl="0">
              <a:spcBef>
                <a:spcPts val="0"/>
              </a:spcBef>
              <a:spcAft>
                <a:spcPts val="0"/>
              </a:spcAft>
              <a:buSzPts val="2000"/>
              <a:buAutoNum type="arabicPeriod"/>
            </a:pPr>
            <a:r>
              <a:rPr b="1" lang="en-US" sz="2000"/>
              <a:t>Getting Advisors: </a:t>
            </a:r>
            <a:r>
              <a:rPr lang="en-US" sz="2000"/>
              <a:t>Plug your weakness by roping in advisors especially recognized face in crypto-scene.</a:t>
            </a:r>
            <a:endParaRPr sz="2000"/>
          </a:p>
          <a:p>
            <a:pPr indent="-355600" lvl="0" marL="457200" rtl="0">
              <a:spcBef>
                <a:spcPts val="0"/>
              </a:spcBef>
              <a:spcAft>
                <a:spcPts val="0"/>
              </a:spcAft>
              <a:buSzPts val="2000"/>
              <a:buAutoNum type="arabicPeriod"/>
            </a:pPr>
            <a:r>
              <a:rPr b="1" lang="en-US" sz="2000"/>
              <a:t>Product/Community Marketing: </a:t>
            </a:r>
            <a:r>
              <a:rPr lang="en-US" sz="2000"/>
              <a:t>Start updating your intended investor/user community of your vision and rough plan.</a:t>
            </a:r>
            <a:endParaRPr sz="2000"/>
          </a:p>
          <a:p>
            <a:pPr indent="-355600" lvl="0" marL="457200" rtl="0">
              <a:spcBef>
                <a:spcPts val="0"/>
              </a:spcBef>
              <a:spcAft>
                <a:spcPts val="0"/>
              </a:spcAft>
              <a:buSzPts val="2000"/>
              <a:buAutoNum type="arabicPeriod"/>
            </a:pPr>
            <a:r>
              <a:rPr b="1" lang="en-US" sz="2000"/>
              <a:t>Developing a Whitepaper: </a:t>
            </a:r>
            <a:r>
              <a:rPr lang="en-US" sz="2000"/>
              <a:t>Your business + technical plan including token structure, proceed usage, road maps.</a:t>
            </a:r>
            <a:endParaRPr b="1" sz="2000"/>
          </a:p>
          <a:p>
            <a:pPr indent="-355600" lvl="0" marL="457200" rtl="0">
              <a:spcBef>
                <a:spcPts val="0"/>
              </a:spcBef>
              <a:spcAft>
                <a:spcPts val="0"/>
              </a:spcAft>
              <a:buSzPts val="2000"/>
              <a:buAutoNum type="arabicPeriod"/>
            </a:pPr>
            <a:r>
              <a:rPr b="1" lang="en-US" sz="2000"/>
              <a:t>Seeking legal council: </a:t>
            </a:r>
            <a:r>
              <a:rPr lang="en-US" sz="2000"/>
              <a:t>Define legal jurisdictions you will touch and cover all possible pitfalls: AML/KYC/taxes/securities etc.</a:t>
            </a:r>
            <a:endParaRPr sz="2000"/>
          </a:p>
          <a:p>
            <a:pPr indent="-355600" lvl="0" marL="457200" rtl="0">
              <a:spcBef>
                <a:spcPts val="0"/>
              </a:spcBef>
              <a:spcAft>
                <a:spcPts val="0"/>
              </a:spcAft>
              <a:buSzPts val="2000"/>
              <a:buAutoNum type="arabicPeriod"/>
            </a:pPr>
            <a:r>
              <a:rPr b="1" lang="en-US" sz="2000"/>
              <a:t>Token Sale Marketing: </a:t>
            </a:r>
            <a:r>
              <a:rPr lang="en-US" sz="2000"/>
              <a:t>Time to “shill”/share your specifics of token sale structure/etc to your growing community.</a:t>
            </a:r>
            <a:endParaRPr sz="2000"/>
          </a:p>
          <a:p>
            <a:pPr indent="-355600" lvl="0" marL="457200" rtl="0">
              <a:spcBef>
                <a:spcPts val="0"/>
              </a:spcBef>
              <a:spcAft>
                <a:spcPts val="0"/>
              </a:spcAft>
              <a:buSzPts val="2000"/>
              <a:buAutoNum type="arabicPeriod"/>
            </a:pPr>
            <a:r>
              <a:rPr b="1" lang="en-US" sz="2000"/>
              <a:t>Releasing code and audits: </a:t>
            </a:r>
            <a:r>
              <a:rPr lang="en-US" sz="2000"/>
              <a:t>Share your smart contract code for peer auditing. </a:t>
            </a:r>
            <a:endParaRPr sz="2000"/>
          </a:p>
          <a:p>
            <a:pPr indent="-355600" lvl="0" marL="457200" rtl="0">
              <a:spcBef>
                <a:spcPts val="0"/>
              </a:spcBef>
              <a:spcAft>
                <a:spcPts val="0"/>
              </a:spcAft>
              <a:buSzPts val="2000"/>
              <a:buAutoNum type="arabicPeriod"/>
            </a:pPr>
            <a:r>
              <a:rPr b="1" lang="en-US" sz="2000"/>
              <a:t>Pre-sale and Public Sales: </a:t>
            </a:r>
            <a:r>
              <a:rPr lang="en-US" sz="2000"/>
              <a:t>Ideally doing a good pre-sale with crypto-strategic money will lead to a successful pubic sales due to association.</a:t>
            </a:r>
            <a:endParaRPr sz="2000"/>
          </a:p>
          <a:p>
            <a:pPr indent="-355600" lvl="0" marL="457200" rtl="0">
              <a:spcBef>
                <a:spcPts val="0"/>
              </a:spcBef>
              <a:spcAft>
                <a:spcPts val="0"/>
              </a:spcAft>
              <a:buSzPts val="2000"/>
              <a:buAutoNum type="arabicPeriod"/>
            </a:pPr>
            <a:r>
              <a:rPr b="1" lang="en-US" sz="2000"/>
              <a:t>Proceed conversion: </a:t>
            </a:r>
            <a:r>
              <a:rPr lang="en-US" sz="2000"/>
              <a:t>Post ICO liquidation management is very important to both manage confidence in project not being a “hit-and-run” and also to fund the project amidst volatility.</a:t>
            </a:r>
            <a:endParaRPr sz="2000"/>
          </a:p>
          <a:p>
            <a:pPr indent="-355600" lvl="0" marL="457200" rtl="0">
              <a:spcBef>
                <a:spcPts val="0"/>
              </a:spcBef>
              <a:spcAft>
                <a:spcPts val="0"/>
              </a:spcAft>
              <a:buSzPts val="2000"/>
              <a:buAutoNum type="arabicPeriod"/>
            </a:pPr>
            <a:r>
              <a:rPr b="1" lang="en-US" sz="2000"/>
              <a:t>Post ICO milestone updates: </a:t>
            </a:r>
            <a:r>
              <a:rPr lang="en-US" sz="2000"/>
              <a:t>Product should be out asap (best if prototype is available before ICO) and possibly an exchange listing post ICO. Updates should always be constantly delivered diligently just like an “IPO-ed” company.</a:t>
            </a:r>
            <a:endParaRPr b="1"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Redflags in (Public-oriented) ICOs</a:t>
            </a:r>
            <a:endParaRPr/>
          </a:p>
        </p:txBody>
      </p:sp>
      <p:sp>
        <p:nvSpPr>
          <p:cNvPr id="320" name="Shape 320"/>
          <p:cNvSpPr txBox="1"/>
          <p:nvPr/>
        </p:nvSpPr>
        <p:spPr>
          <a:xfrm>
            <a:off x="6553700" y="1649075"/>
            <a:ext cx="6981900" cy="5425800"/>
          </a:xfrm>
          <a:prstGeom prst="rect">
            <a:avLst/>
          </a:prstGeom>
          <a:noFill/>
          <a:ln>
            <a:noFill/>
          </a:ln>
        </p:spPr>
        <p:txBody>
          <a:bodyPr anchorCtr="0" anchor="t" bIns="45700" lIns="45700" spcFirstLastPara="1" rIns="45700" wrap="square" tIns="45700">
            <a:noAutofit/>
          </a:bodyPr>
          <a:lstStyle/>
          <a:p>
            <a:pPr indent="-342900" lvl="0" marL="457200" marR="0" rtl="0" algn="l">
              <a:lnSpc>
                <a:spcPct val="123076"/>
              </a:lnSpc>
              <a:spcBef>
                <a:spcPts val="0"/>
              </a:spcBef>
              <a:spcAft>
                <a:spcPts val="0"/>
              </a:spcAft>
              <a:buSzPts val="1800"/>
              <a:buChar char="●"/>
            </a:pPr>
            <a:r>
              <a:rPr b="1" lang="en-US" sz="1800" u="sng"/>
              <a:t>Rent-seeking ICOs </a:t>
            </a:r>
            <a:r>
              <a:rPr lang="en-US" sz="1800"/>
              <a:t>(value extracted from the network transactions to reward token holders/3rd party = middlemanning!) </a:t>
            </a:r>
            <a:endParaRPr sz="1800"/>
          </a:p>
          <a:p>
            <a:pPr indent="-342900" lvl="1" marL="914400" marR="0" rtl="0" algn="l">
              <a:lnSpc>
                <a:spcPct val="123076"/>
              </a:lnSpc>
              <a:spcBef>
                <a:spcPts val="0"/>
              </a:spcBef>
              <a:spcAft>
                <a:spcPts val="0"/>
              </a:spcAft>
              <a:buSzPts val="1800"/>
              <a:buChar char="○"/>
            </a:pPr>
            <a:r>
              <a:rPr lang="en-US" sz="1800"/>
              <a:t>“Value” is recognized </a:t>
            </a:r>
            <a:r>
              <a:rPr b="1" i="1" lang="en-US" sz="1800" u="sng"/>
              <a:t>NOT as ‘revenue’, but as ‘gas’/’fees’</a:t>
            </a:r>
            <a:r>
              <a:rPr lang="en-US" sz="1800"/>
              <a:t> participants paying OTHER</a:t>
            </a:r>
            <a:r>
              <a:rPr lang="en-US" sz="1800"/>
              <a:t> participants in the network for doing valued work (Think ‘miners’ validating PoW/PoS/etc protocols) </a:t>
            </a:r>
            <a:endParaRPr sz="1800"/>
          </a:p>
          <a:p>
            <a:pPr indent="-342900" lvl="1" marL="914400" marR="0" rtl="0" algn="l">
              <a:lnSpc>
                <a:spcPct val="123076"/>
              </a:lnSpc>
              <a:spcBef>
                <a:spcPts val="0"/>
              </a:spcBef>
              <a:spcAft>
                <a:spcPts val="0"/>
              </a:spcAft>
              <a:buSzPts val="1800"/>
              <a:buChar char="○"/>
            </a:pPr>
            <a:r>
              <a:rPr lang="en-US" sz="1800"/>
              <a:t>Value of network is derived mainly from </a:t>
            </a:r>
            <a:r>
              <a:rPr b="1" lang="en-US" sz="1800" u="sng"/>
              <a:t>[[MV=PQ]]</a:t>
            </a:r>
            <a:r>
              <a:rPr lang="en-US" sz="1800"/>
              <a:t> and generated by </a:t>
            </a:r>
            <a:r>
              <a:rPr b="1" i="1" lang="en-US" sz="1800" u="sng"/>
              <a:t>how much/fast the network’s token/coin</a:t>
            </a:r>
            <a:r>
              <a:rPr i="1" lang="en-US" sz="1800"/>
              <a:t> </a:t>
            </a:r>
            <a:r>
              <a:rPr b="1" i="1" lang="en-US" sz="1800" u="sng"/>
              <a:t>(M*V)</a:t>
            </a:r>
            <a:r>
              <a:rPr lang="en-US" sz="1800"/>
              <a:t> is actively exchanging hands (V) for using the network, trading for the </a:t>
            </a:r>
            <a:r>
              <a:rPr b="1" lang="en-US" sz="1800" u="sng"/>
              <a:t>quality and perceived value of product/service (P*Q)</a:t>
            </a:r>
            <a:endParaRPr b="1" sz="1800" u="sng"/>
          </a:p>
          <a:p>
            <a:pPr indent="0" lvl="0" marL="457200" marR="0" rtl="0" algn="l">
              <a:lnSpc>
                <a:spcPct val="123076"/>
              </a:lnSpc>
              <a:spcBef>
                <a:spcPts val="0"/>
              </a:spcBef>
              <a:spcAft>
                <a:spcPts val="0"/>
              </a:spcAft>
              <a:buNone/>
            </a:pPr>
            <a:r>
              <a:t/>
            </a:r>
            <a:endParaRPr sz="1800"/>
          </a:p>
          <a:p>
            <a:pPr indent="0" lvl="0" marL="457200" marR="0" rtl="0" algn="l">
              <a:lnSpc>
                <a:spcPct val="123076"/>
              </a:lnSpc>
              <a:spcBef>
                <a:spcPts val="0"/>
              </a:spcBef>
              <a:spcAft>
                <a:spcPts val="0"/>
              </a:spcAft>
              <a:buNone/>
            </a:pPr>
            <a:r>
              <a:t/>
            </a:r>
            <a:endParaRPr sz="1800"/>
          </a:p>
          <a:p>
            <a:pPr indent="-342900" lvl="0" marL="457200" marR="0" rtl="0" algn="l">
              <a:lnSpc>
                <a:spcPct val="123076"/>
              </a:lnSpc>
              <a:spcBef>
                <a:spcPts val="0"/>
              </a:spcBef>
              <a:spcAft>
                <a:spcPts val="0"/>
              </a:spcAft>
              <a:buSzPts val="1800"/>
              <a:buChar char="●"/>
            </a:pPr>
            <a:r>
              <a:rPr b="1" lang="en-US" sz="1800" u="sng"/>
              <a:t>Raising money purely for an investment vehicle</a:t>
            </a:r>
            <a:r>
              <a:rPr lang="en-US" sz="1800"/>
              <a:t> that is in itself centralized</a:t>
            </a:r>
            <a:endParaRPr sz="1800"/>
          </a:p>
          <a:p>
            <a:pPr indent="-342900" lvl="1" marL="914400" marR="0" rtl="0" algn="l">
              <a:lnSpc>
                <a:spcPct val="123076"/>
              </a:lnSpc>
              <a:spcBef>
                <a:spcPts val="0"/>
              </a:spcBef>
              <a:spcAft>
                <a:spcPts val="0"/>
              </a:spcAft>
              <a:buSzPts val="1800"/>
              <a:buChar char="○"/>
            </a:pPr>
            <a:r>
              <a:rPr lang="en-US" sz="1800"/>
              <a:t>Textbook security token definition and should be treated as a conventional security route</a:t>
            </a:r>
            <a:endParaRPr sz="1800"/>
          </a:p>
        </p:txBody>
      </p:sp>
      <p:pic>
        <p:nvPicPr>
          <p:cNvPr id="321" name="Shape 321"/>
          <p:cNvPicPr preferRelativeResize="0"/>
          <p:nvPr/>
        </p:nvPicPr>
        <p:blipFill>
          <a:blip r:embed="rId3">
            <a:alphaModFix/>
          </a:blip>
          <a:stretch>
            <a:fillRect/>
          </a:stretch>
        </p:blipFill>
        <p:spPr>
          <a:xfrm>
            <a:off x="667150" y="2453100"/>
            <a:ext cx="5886550" cy="1685425"/>
          </a:xfrm>
          <a:prstGeom prst="rect">
            <a:avLst/>
          </a:prstGeom>
          <a:noFill/>
          <a:ln>
            <a:noFill/>
          </a:ln>
        </p:spPr>
      </p:pic>
      <p:pic>
        <p:nvPicPr>
          <p:cNvPr id="322" name="Shape 322"/>
          <p:cNvPicPr preferRelativeResize="0"/>
          <p:nvPr/>
        </p:nvPicPr>
        <p:blipFill>
          <a:blip r:embed="rId4">
            <a:alphaModFix/>
          </a:blip>
          <a:stretch>
            <a:fillRect/>
          </a:stretch>
        </p:blipFill>
        <p:spPr>
          <a:xfrm>
            <a:off x="1967688" y="4886325"/>
            <a:ext cx="3285475" cy="2188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b="0" i="0" lang="en-US" sz="4400" u="none" cap="none" strike="noStrike">
                <a:solidFill>
                  <a:srgbClr val="31859B"/>
                </a:solidFill>
                <a:latin typeface="Open Sans"/>
                <a:ea typeface="Open Sans"/>
                <a:cs typeface="Open Sans"/>
                <a:sym typeface="Open Sans"/>
              </a:rPr>
              <a:t>ICO vs VC vs Crowdfunding</a:t>
            </a:r>
            <a:endParaRPr/>
          </a:p>
        </p:txBody>
      </p:sp>
      <p:pic>
        <p:nvPicPr>
          <p:cNvPr descr="Picture 1" id="328" name="Shape 328"/>
          <p:cNvPicPr preferRelativeResize="0"/>
          <p:nvPr/>
        </p:nvPicPr>
        <p:blipFill rotWithShape="1">
          <a:blip r:embed="rId3">
            <a:alphaModFix/>
          </a:blip>
          <a:srcRect b="0" l="0" r="0" t="0"/>
          <a:stretch/>
        </p:blipFill>
        <p:spPr>
          <a:xfrm>
            <a:off x="1245769" y="941675"/>
            <a:ext cx="11899900" cy="721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b="0" i="0" lang="en-US" sz="4400" u="none" cap="none" strike="noStrike">
                <a:solidFill>
                  <a:srgbClr val="31859B"/>
                </a:solidFill>
                <a:latin typeface="Open Sans"/>
                <a:ea typeface="Open Sans"/>
                <a:cs typeface="Open Sans"/>
                <a:sym typeface="Open Sans"/>
              </a:rPr>
              <a:t>Summary of Challenges</a:t>
            </a:r>
            <a:endParaRPr/>
          </a:p>
        </p:txBody>
      </p:sp>
      <p:sp>
        <p:nvSpPr>
          <p:cNvPr id="334" name="Shape 334"/>
          <p:cNvSpPr txBox="1"/>
          <p:nvPr/>
        </p:nvSpPr>
        <p:spPr>
          <a:xfrm>
            <a:off x="1436987" y="1166542"/>
            <a:ext cx="11756400" cy="7731600"/>
          </a:xfrm>
          <a:prstGeom prst="rect">
            <a:avLst/>
          </a:prstGeom>
          <a:noFill/>
          <a:ln>
            <a:noFill/>
          </a:ln>
        </p:spPr>
        <p:txBody>
          <a:bodyPr anchorCtr="0" anchor="t" bIns="45700" lIns="45700" spcFirstLastPara="1" rIns="45700" wrap="square" tIns="45700">
            <a:noAutofit/>
          </a:bodyPr>
          <a:lstStyle/>
          <a:p>
            <a:pPr indent="-260350" lvl="0" marL="285750" marR="0" rtl="0" algn="l">
              <a:lnSpc>
                <a:spcPct val="150000"/>
              </a:lnSpc>
              <a:spcBef>
                <a:spcPts val="0"/>
              </a:spcBef>
              <a:spcAft>
                <a:spcPts val="0"/>
              </a:spcAft>
              <a:buClr>
                <a:srgbClr val="000000"/>
              </a:buClr>
              <a:buSzPts val="2400"/>
              <a:buFont typeface="Arial"/>
              <a:buAutoNum type="arabicPeriod"/>
            </a:pPr>
            <a:r>
              <a:rPr b="1" lang="en-US" sz="2400"/>
              <a:t>Vastly different valuation framework</a:t>
            </a:r>
            <a:r>
              <a:rPr b="0" i="0" lang="en-US" sz="2400" u="none" cap="none" strike="noStrike">
                <a:solidFill>
                  <a:srgbClr val="000000"/>
                </a:solidFill>
                <a:latin typeface="Arial"/>
                <a:ea typeface="Arial"/>
                <a:cs typeface="Arial"/>
                <a:sym typeface="Arial"/>
              </a:rPr>
              <a:t>: Ethereum </a:t>
            </a:r>
            <a:r>
              <a:rPr lang="en-US" sz="2400"/>
              <a:t>@</a:t>
            </a:r>
            <a:r>
              <a:rPr b="0" i="0" lang="en-US" sz="2400" u="none" cap="none" strike="noStrike">
                <a:solidFill>
                  <a:srgbClr val="000000"/>
                </a:solidFill>
                <a:latin typeface="Arial"/>
                <a:ea typeface="Arial"/>
                <a:cs typeface="Arial"/>
                <a:sym typeface="Arial"/>
              </a:rPr>
              <a:t> 2,000x vs Facebook</a:t>
            </a:r>
            <a:r>
              <a:rPr lang="en-US" sz="2400"/>
              <a:t> @ 14x</a:t>
            </a:r>
            <a:endParaRPr sz="2400"/>
          </a:p>
          <a:p>
            <a:pPr indent="-260350" lvl="0" marL="285750" marR="0" rtl="0" algn="l">
              <a:lnSpc>
                <a:spcPct val="150000"/>
              </a:lnSpc>
              <a:spcBef>
                <a:spcPts val="0"/>
              </a:spcBef>
              <a:spcAft>
                <a:spcPts val="0"/>
              </a:spcAft>
              <a:buClr>
                <a:srgbClr val="000000"/>
              </a:buClr>
              <a:buSzPts val="2400"/>
              <a:buFont typeface="Arial"/>
              <a:buAutoNum type="arabicPeriod"/>
            </a:pPr>
            <a:r>
              <a:rPr b="1" lang="en-US" sz="2400"/>
              <a:t>Easily manipulated markets</a:t>
            </a:r>
            <a:r>
              <a:rPr lang="en-US" sz="2400"/>
              <a:t> (existing centralized power prevents actual decentralization)</a:t>
            </a:r>
            <a:endParaRPr sz="2400"/>
          </a:p>
          <a:p>
            <a:pPr indent="-381000" lvl="1" marL="914400" marR="0" rtl="0" algn="l">
              <a:lnSpc>
                <a:spcPct val="150000"/>
              </a:lnSpc>
              <a:spcBef>
                <a:spcPts val="0"/>
              </a:spcBef>
              <a:spcAft>
                <a:spcPts val="0"/>
              </a:spcAft>
              <a:buClr>
                <a:srgbClr val="000000"/>
              </a:buClr>
              <a:buSzPts val="2400"/>
              <a:buFont typeface="Arial"/>
              <a:buAutoNum type="alphaLcPeriod"/>
            </a:pPr>
            <a:r>
              <a:rPr lang="en-US" sz="2400"/>
              <a:t>“Mining” is NOT decentralized. $ = Energy = Control of mining power</a:t>
            </a:r>
            <a:endParaRPr sz="2400"/>
          </a:p>
          <a:p>
            <a:pPr indent="-381000" lvl="1" marL="914400" marR="0" rtl="0" algn="l">
              <a:lnSpc>
                <a:spcPct val="150000"/>
              </a:lnSpc>
              <a:spcBef>
                <a:spcPts val="0"/>
              </a:spcBef>
              <a:spcAft>
                <a:spcPts val="0"/>
              </a:spcAft>
              <a:buClr>
                <a:srgbClr val="000000"/>
              </a:buClr>
              <a:buSzPts val="2400"/>
              <a:buFont typeface="Arial"/>
              <a:buAutoNum type="alphaLcPeriod"/>
            </a:pPr>
            <a:r>
              <a:rPr lang="en-US" sz="2400"/>
              <a:t>Heavily biased press: Coindesk owned by DCG</a:t>
            </a:r>
            <a:endParaRPr sz="2400"/>
          </a:p>
          <a:p>
            <a:pPr indent="-260350" lvl="0" marL="285750" marR="0" rtl="0" algn="l">
              <a:lnSpc>
                <a:spcPct val="150000"/>
              </a:lnSpc>
              <a:spcBef>
                <a:spcPts val="0"/>
              </a:spcBef>
              <a:spcAft>
                <a:spcPts val="0"/>
              </a:spcAft>
              <a:buClr>
                <a:srgbClr val="000000"/>
              </a:buClr>
              <a:buSzPts val="2400"/>
              <a:buFont typeface="Arial"/>
              <a:buAutoNum type="arabicPeriod"/>
            </a:pPr>
            <a:r>
              <a:rPr b="1" lang="en-US" sz="2400"/>
              <a:t>Misuse of ICO funds and the prevalence of scams</a:t>
            </a:r>
            <a:endParaRPr b="1" sz="2400"/>
          </a:p>
          <a:p>
            <a:pPr indent="-260350" lvl="0" marL="285750" marR="0" rtl="0" algn="l">
              <a:lnSpc>
                <a:spcPct val="150000"/>
              </a:lnSpc>
              <a:spcBef>
                <a:spcPts val="0"/>
              </a:spcBef>
              <a:spcAft>
                <a:spcPts val="0"/>
              </a:spcAft>
              <a:buClr>
                <a:srgbClr val="000000"/>
              </a:buClr>
              <a:buSzPts val="2400"/>
              <a:buFont typeface="Arial"/>
              <a:buAutoNum type="arabicPeriod"/>
            </a:pPr>
            <a:r>
              <a:rPr b="1" lang="en-US" sz="2400"/>
              <a:t>Technology infancy</a:t>
            </a:r>
            <a:r>
              <a:rPr lang="en-US" sz="2400"/>
              <a:t> - </a:t>
            </a:r>
            <a:r>
              <a:rPr b="0" i="0" lang="en-US" sz="2400" u="none" cap="none" strike="noStrike">
                <a:solidFill>
                  <a:srgbClr val="000000"/>
                </a:solidFill>
                <a:latin typeface="Arial"/>
                <a:ea typeface="Arial"/>
                <a:cs typeface="Arial"/>
                <a:sym typeface="Arial"/>
              </a:rPr>
              <a:t>On-chain transactions are expensive and high energy guzzlers &gt;&gt; Technical improvements (ie. Lightning/Plasma/Zil</a:t>
            </a:r>
            <a:r>
              <a:rPr lang="en-US" sz="2400"/>
              <a:t>liqa</a:t>
            </a:r>
            <a:r>
              <a:rPr b="0" i="0" lang="en-US" sz="2400" u="none" cap="none" strike="noStrike">
                <a:solidFill>
                  <a:srgbClr val="000000"/>
                </a:solidFill>
                <a:latin typeface="Arial"/>
                <a:ea typeface="Arial"/>
                <a:cs typeface="Arial"/>
                <a:sym typeface="Arial"/>
              </a:rPr>
              <a:t>)</a:t>
            </a:r>
            <a:endParaRPr sz="2400"/>
          </a:p>
          <a:p>
            <a:pPr indent="-260350" lvl="0" marL="285750" marR="0" rtl="0" algn="l">
              <a:lnSpc>
                <a:spcPct val="150000"/>
              </a:lnSpc>
              <a:spcBef>
                <a:spcPts val="0"/>
              </a:spcBef>
              <a:spcAft>
                <a:spcPts val="0"/>
              </a:spcAft>
              <a:buClr>
                <a:srgbClr val="000000"/>
              </a:buClr>
              <a:buSzPts val="2400"/>
              <a:buFont typeface="Arial"/>
              <a:buAutoNum type="arabicPeriod"/>
            </a:pPr>
            <a:r>
              <a:rPr b="1" lang="en-US" sz="2400"/>
              <a:t>Cryptocurrencies are a KYC/AML/CFT disaster</a:t>
            </a:r>
            <a:r>
              <a:rPr lang="en-US" sz="2400"/>
              <a:t>, lots of friction between fiat-crypto movement.</a:t>
            </a:r>
            <a:endParaRPr sz="2400"/>
          </a:p>
          <a:p>
            <a:pPr indent="-260350" lvl="0" marL="285750" marR="0" rtl="0" algn="l">
              <a:lnSpc>
                <a:spcPct val="150000"/>
              </a:lnSpc>
              <a:spcBef>
                <a:spcPts val="0"/>
              </a:spcBef>
              <a:spcAft>
                <a:spcPts val="0"/>
              </a:spcAft>
              <a:buClr>
                <a:srgbClr val="000000"/>
              </a:buClr>
              <a:buSzPts val="2400"/>
              <a:buFont typeface="Arial"/>
              <a:buAutoNum type="arabicPeriod"/>
            </a:pPr>
            <a:r>
              <a:rPr b="1" lang="en-US" sz="2400"/>
              <a:t>From the utility-currency angle</a:t>
            </a:r>
            <a:r>
              <a:rPr lang="en-US" sz="2400"/>
              <a:t> - there is immense volatility. </a:t>
            </a:r>
            <a:endParaRPr sz="2400"/>
          </a:p>
          <a:p>
            <a:pPr indent="-107950" lvl="0" marL="28575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107950" lvl="0" marL="28575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Challenge: Vastly different valuation framework</a:t>
            </a:r>
            <a:endParaRPr/>
          </a:p>
        </p:txBody>
      </p:sp>
      <p:sp>
        <p:nvSpPr>
          <p:cNvPr id="340" name="Shape 340"/>
          <p:cNvSpPr txBox="1"/>
          <p:nvPr/>
        </p:nvSpPr>
        <p:spPr>
          <a:xfrm>
            <a:off x="1026725" y="1513175"/>
            <a:ext cx="7893000" cy="6799200"/>
          </a:xfrm>
          <a:prstGeom prst="rect">
            <a:avLst/>
          </a:prstGeom>
          <a:noFill/>
          <a:ln>
            <a:noFill/>
          </a:ln>
        </p:spPr>
        <p:txBody>
          <a:bodyPr anchorCtr="0" anchor="t" bIns="45700" lIns="45700" spcFirstLastPara="1" rIns="45700" wrap="square" tIns="45700">
            <a:noAutofit/>
          </a:bodyPr>
          <a:lstStyle/>
          <a:p>
            <a:pPr indent="-393700" lvl="0" marL="457200" marR="0" rtl="0" algn="l">
              <a:lnSpc>
                <a:spcPct val="150000"/>
              </a:lnSpc>
              <a:spcBef>
                <a:spcPts val="0"/>
              </a:spcBef>
              <a:spcAft>
                <a:spcPts val="0"/>
              </a:spcAft>
              <a:buSzPts val="2600"/>
              <a:buChar char="-"/>
            </a:pPr>
            <a:r>
              <a:rPr lang="en-US" sz="2600"/>
              <a:t>High expectations to live up to according to P/E prediction model (FB = 14.4x vs Eth = 2,000x) which is beyond most current mental models of traditional investors into companies. </a:t>
            </a:r>
            <a:endParaRPr sz="2600"/>
          </a:p>
          <a:p>
            <a:pPr indent="0" lvl="0" marL="0" marR="0" rtl="0" algn="l">
              <a:lnSpc>
                <a:spcPct val="150000"/>
              </a:lnSpc>
              <a:spcBef>
                <a:spcPts val="0"/>
              </a:spcBef>
              <a:spcAft>
                <a:spcPts val="0"/>
              </a:spcAft>
              <a:buNone/>
            </a:pPr>
            <a:r>
              <a:t/>
            </a:r>
            <a:endParaRPr sz="2600"/>
          </a:p>
          <a:p>
            <a:pPr indent="0" lvl="0" marL="0" marR="0" rtl="0" algn="l">
              <a:lnSpc>
                <a:spcPct val="150000"/>
              </a:lnSpc>
              <a:spcBef>
                <a:spcPts val="0"/>
              </a:spcBef>
              <a:spcAft>
                <a:spcPts val="0"/>
              </a:spcAft>
              <a:buNone/>
            </a:pPr>
            <a:r>
              <a:rPr lang="en-US" sz="2600"/>
              <a:t>&gt;&gt; Possible Valuation framework within a functioning utility network</a:t>
            </a:r>
            <a:endParaRPr sz="2600"/>
          </a:p>
          <a:p>
            <a:pPr indent="-393700" lvl="0" marL="457200" marR="0" rtl="0" algn="l">
              <a:lnSpc>
                <a:spcPct val="150000"/>
              </a:lnSpc>
              <a:spcBef>
                <a:spcPts val="0"/>
              </a:spcBef>
              <a:spcAft>
                <a:spcPts val="0"/>
              </a:spcAft>
              <a:buSzPts val="2600"/>
              <a:buChar char="-"/>
            </a:pPr>
            <a:r>
              <a:rPr lang="en-US" sz="2600"/>
              <a:t>Assuming mass adoption in the long run</a:t>
            </a:r>
            <a:endParaRPr sz="2600"/>
          </a:p>
          <a:p>
            <a:pPr indent="-393700" lvl="0" marL="457200" marR="0" rtl="0" algn="l">
              <a:lnSpc>
                <a:spcPct val="150000"/>
              </a:lnSpc>
              <a:spcBef>
                <a:spcPts val="0"/>
              </a:spcBef>
              <a:spcAft>
                <a:spcPts val="0"/>
              </a:spcAft>
              <a:buSzPts val="2600"/>
              <a:buChar char="-"/>
            </a:pPr>
            <a:r>
              <a:rPr lang="en-US" sz="2600"/>
              <a:t>Valuation of public tokens: MV = PQ (Concept of GDP as compared to revenue</a:t>
            </a:r>
            <a:endParaRPr sz="2600"/>
          </a:p>
          <a:p>
            <a:pPr indent="-107950" lvl="0" marL="28575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341" name="Shape 341"/>
          <p:cNvPicPr preferRelativeResize="0"/>
          <p:nvPr/>
        </p:nvPicPr>
        <p:blipFill>
          <a:blip r:embed="rId3">
            <a:alphaModFix/>
          </a:blip>
          <a:stretch>
            <a:fillRect/>
          </a:stretch>
        </p:blipFill>
        <p:spPr>
          <a:xfrm>
            <a:off x="9428700" y="1798250"/>
            <a:ext cx="4811725" cy="3795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Challenge: Valuation framework - ct’d..</a:t>
            </a:r>
            <a:endParaRPr/>
          </a:p>
        </p:txBody>
      </p:sp>
      <p:sp>
        <p:nvSpPr>
          <p:cNvPr id="347" name="Shape 347"/>
          <p:cNvSpPr txBox="1"/>
          <p:nvPr/>
        </p:nvSpPr>
        <p:spPr>
          <a:xfrm>
            <a:off x="1105099" y="1114200"/>
            <a:ext cx="9086100" cy="77316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i="1" lang="en-US" sz="2800"/>
              <a:t>Valuation framework - fiat currency replacement? </a:t>
            </a:r>
            <a:endParaRPr i="1" sz="2800"/>
          </a:p>
          <a:p>
            <a:pPr indent="-107950" lvl="0" marL="28575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348" name="Shape 348"/>
          <p:cNvPicPr preferRelativeResize="0"/>
          <p:nvPr/>
        </p:nvPicPr>
        <p:blipFill>
          <a:blip r:embed="rId3">
            <a:alphaModFix/>
          </a:blip>
          <a:stretch>
            <a:fillRect/>
          </a:stretch>
        </p:blipFill>
        <p:spPr>
          <a:xfrm>
            <a:off x="1175174" y="2084750"/>
            <a:ext cx="12279998" cy="5374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731544" y="117190"/>
            <a:ext cx="13167300" cy="1371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31859B"/>
              </a:buClr>
              <a:buSzPts val="4400"/>
              <a:buFont typeface="Open Sans"/>
              <a:buNone/>
            </a:pPr>
            <a:r>
              <a:rPr lang="en-US">
                <a:solidFill>
                  <a:srgbClr val="31859B"/>
                </a:solidFill>
                <a:latin typeface="Open Sans"/>
                <a:ea typeface="Open Sans"/>
                <a:cs typeface="Open Sans"/>
                <a:sym typeface="Open Sans"/>
              </a:rPr>
              <a:t>Challenge: Easily Manipulated Markets</a:t>
            </a:r>
            <a:endParaRPr/>
          </a:p>
        </p:txBody>
      </p:sp>
      <p:sp>
        <p:nvSpPr>
          <p:cNvPr id="354" name="Shape 354"/>
          <p:cNvSpPr txBox="1"/>
          <p:nvPr/>
        </p:nvSpPr>
        <p:spPr>
          <a:xfrm>
            <a:off x="917325" y="2408800"/>
            <a:ext cx="7804800" cy="4932000"/>
          </a:xfrm>
          <a:prstGeom prst="rect">
            <a:avLst/>
          </a:prstGeom>
          <a:noFill/>
          <a:ln>
            <a:noFill/>
          </a:ln>
        </p:spPr>
        <p:txBody>
          <a:bodyPr anchorCtr="0" anchor="ctr" bIns="91425" lIns="91425" spcFirstLastPara="1" rIns="91425" wrap="square" tIns="91425">
            <a:noAutofit/>
          </a:bodyPr>
          <a:lstStyle/>
          <a:p>
            <a:pPr indent="-381000" lvl="1" marL="914400" rtl="0">
              <a:lnSpc>
                <a:spcPct val="150000"/>
              </a:lnSpc>
              <a:spcBef>
                <a:spcPts val="0"/>
              </a:spcBef>
              <a:spcAft>
                <a:spcPts val="0"/>
              </a:spcAft>
              <a:buClr>
                <a:schemeClr val="dk1"/>
              </a:buClr>
              <a:buSzPts val="2400"/>
              <a:buAutoNum type="alphaLcPeriod"/>
            </a:pPr>
            <a:r>
              <a:rPr lang="en-US" sz="2400">
                <a:solidFill>
                  <a:schemeClr val="dk1"/>
                </a:solidFill>
              </a:rPr>
              <a:t>Mining is NOT decentralized. $ = Energy = Control of mining power</a:t>
            </a:r>
            <a:endParaRPr sz="2400">
              <a:solidFill>
                <a:schemeClr val="dk1"/>
              </a:solidFill>
            </a:endParaRPr>
          </a:p>
          <a:p>
            <a:pPr indent="-381000" lvl="2" marL="1371600" rtl="0">
              <a:lnSpc>
                <a:spcPct val="150000"/>
              </a:lnSpc>
              <a:spcBef>
                <a:spcPts val="0"/>
              </a:spcBef>
              <a:spcAft>
                <a:spcPts val="0"/>
              </a:spcAft>
              <a:buClr>
                <a:schemeClr val="dk1"/>
              </a:buClr>
              <a:buSzPts val="2400"/>
              <a:buAutoNum type="romanLcPeriod"/>
            </a:pPr>
            <a:r>
              <a:rPr lang="en-US" sz="2400">
                <a:solidFill>
                  <a:schemeClr val="dk1"/>
                </a:solidFill>
              </a:rPr>
              <a:t>Majority of the mining power controlled by huge miners (4 companies controls &gt;50% = 51% attack?)</a:t>
            </a:r>
            <a:endParaRPr sz="2400">
              <a:solidFill>
                <a:schemeClr val="dk1"/>
              </a:solidFill>
            </a:endParaRPr>
          </a:p>
          <a:p>
            <a:pPr indent="-381000" lvl="1" marL="914400" rtl="0">
              <a:lnSpc>
                <a:spcPct val="150000"/>
              </a:lnSpc>
              <a:spcBef>
                <a:spcPts val="0"/>
              </a:spcBef>
              <a:spcAft>
                <a:spcPts val="0"/>
              </a:spcAft>
              <a:buClr>
                <a:schemeClr val="dk1"/>
              </a:buClr>
              <a:buSzPts val="2400"/>
              <a:buAutoNum type="alphaLcPeriod"/>
            </a:pPr>
            <a:r>
              <a:rPr lang="en-US" sz="2400">
                <a:solidFill>
                  <a:schemeClr val="dk1"/>
                </a:solidFill>
              </a:rPr>
              <a:t>Heavily biased press: Coindesk owned by DCG</a:t>
            </a:r>
            <a:endParaRPr sz="2400">
              <a:solidFill>
                <a:schemeClr val="dk1"/>
              </a:solidFill>
            </a:endParaRPr>
          </a:p>
          <a:p>
            <a:pPr indent="0" lvl="0" marL="0" rtl="0">
              <a:lnSpc>
                <a:spcPct val="150000"/>
              </a:lnSpc>
              <a:spcBef>
                <a:spcPts val="0"/>
              </a:spcBef>
              <a:spcAft>
                <a:spcPts val="0"/>
              </a:spcAft>
              <a:buNone/>
            </a:pPr>
            <a:r>
              <a:t/>
            </a:r>
            <a:endParaRPr sz="2400">
              <a:solidFill>
                <a:schemeClr val="dk1"/>
              </a:solidFill>
            </a:endParaRPr>
          </a:p>
          <a:p>
            <a:pPr indent="0" lvl="0" marL="0" rtl="0">
              <a:lnSpc>
                <a:spcPct val="150000"/>
              </a:lnSpc>
              <a:spcBef>
                <a:spcPts val="0"/>
              </a:spcBef>
              <a:spcAft>
                <a:spcPts val="0"/>
              </a:spcAft>
              <a:buNone/>
            </a:pPr>
            <a:r>
              <a:rPr lang="en-US" sz="2400">
                <a:solidFill>
                  <a:schemeClr val="dk1"/>
                </a:solidFill>
              </a:rPr>
              <a:t>Remedies: More diverse pool of blockchains that disjoints from a single form of “network value add” such as PoW and energy/mining centralization = Proof of Stake, Proof of Loyalty etc. </a:t>
            </a:r>
            <a:endParaRPr sz="2400">
              <a:solidFill>
                <a:schemeClr val="dk1"/>
              </a:solidFill>
            </a:endParaRPr>
          </a:p>
        </p:txBody>
      </p:sp>
      <p:pic>
        <p:nvPicPr>
          <p:cNvPr id="355" name="Shape 355"/>
          <p:cNvPicPr preferRelativeResize="0"/>
          <p:nvPr/>
        </p:nvPicPr>
        <p:blipFill>
          <a:blip r:embed="rId3">
            <a:alphaModFix/>
          </a:blip>
          <a:stretch>
            <a:fillRect/>
          </a:stretch>
        </p:blipFill>
        <p:spPr>
          <a:xfrm>
            <a:off x="8600825" y="1892301"/>
            <a:ext cx="5877175" cy="4445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Challenge: Misuse of Funds/Scams</a:t>
            </a:r>
            <a:endParaRPr/>
          </a:p>
        </p:txBody>
      </p:sp>
      <p:sp>
        <p:nvSpPr>
          <p:cNvPr id="361" name="Shape 361"/>
          <p:cNvSpPr txBox="1"/>
          <p:nvPr/>
        </p:nvSpPr>
        <p:spPr>
          <a:xfrm>
            <a:off x="1775250" y="1631900"/>
            <a:ext cx="11079900" cy="77316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2400"/>
              <a:t>All funds from seed/A/B/C are raised up front. </a:t>
            </a:r>
            <a:endParaRPr sz="2400"/>
          </a:p>
          <a:p>
            <a:pPr indent="-381000" lvl="1" marL="914400" marR="0" rtl="0" algn="l">
              <a:lnSpc>
                <a:spcPct val="150000"/>
              </a:lnSpc>
              <a:spcBef>
                <a:spcPts val="0"/>
              </a:spcBef>
              <a:spcAft>
                <a:spcPts val="0"/>
              </a:spcAft>
              <a:buSzPts val="2400"/>
              <a:buChar char="-"/>
            </a:pPr>
            <a:r>
              <a:rPr lang="en-US" sz="2400"/>
              <a:t>Lack of impetus/discipline to continuously achieve (no need to reach milestone to raise another round of funding) </a:t>
            </a:r>
            <a:endParaRPr sz="2400"/>
          </a:p>
          <a:p>
            <a:pPr indent="-381000" lvl="1" marL="914400" marR="0" rtl="0" algn="l">
              <a:lnSpc>
                <a:spcPct val="150000"/>
              </a:lnSpc>
              <a:spcBef>
                <a:spcPts val="0"/>
              </a:spcBef>
              <a:spcAft>
                <a:spcPts val="0"/>
              </a:spcAft>
              <a:buSzPts val="2400"/>
              <a:buChar char="-"/>
            </a:pPr>
            <a:r>
              <a:rPr lang="en-US" sz="2400"/>
              <a:t>Market iteration is limited, too much focus on R&amp;D as compared to actual market deployment (ie. key developer hire (mooooon), partnerships (moooon), etc) </a:t>
            </a:r>
            <a:endParaRPr sz="2400"/>
          </a:p>
          <a:p>
            <a:pPr indent="0" lvl="0" marL="0" marR="0" rtl="0" algn="l">
              <a:lnSpc>
                <a:spcPct val="150000"/>
              </a:lnSpc>
              <a:spcBef>
                <a:spcPts val="0"/>
              </a:spcBef>
              <a:spcAft>
                <a:spcPts val="0"/>
              </a:spcAft>
              <a:buNone/>
            </a:pPr>
            <a:r>
              <a:t/>
            </a:r>
            <a:endParaRPr sz="2400"/>
          </a:p>
          <a:p>
            <a:pPr indent="0" lvl="0" marL="0" marR="0" rtl="0" algn="l">
              <a:lnSpc>
                <a:spcPct val="150000"/>
              </a:lnSpc>
              <a:spcBef>
                <a:spcPts val="0"/>
              </a:spcBef>
              <a:spcAft>
                <a:spcPts val="0"/>
              </a:spcAft>
              <a:buNone/>
            </a:pPr>
            <a:r>
              <a:rPr i="1" lang="en-US" sz="2400"/>
              <a:t>Remedies = DAICOs / Augmented Vesting </a:t>
            </a:r>
            <a:endParaRPr i="1" sz="2400"/>
          </a:p>
          <a:p>
            <a:pPr indent="-381000" lvl="0" marL="457200" marR="0" rtl="0" algn="l">
              <a:lnSpc>
                <a:spcPct val="150000"/>
              </a:lnSpc>
              <a:spcBef>
                <a:spcPts val="0"/>
              </a:spcBef>
              <a:spcAft>
                <a:spcPts val="0"/>
              </a:spcAft>
              <a:buSzPts val="2400"/>
              <a:buChar char="-"/>
            </a:pPr>
            <a:r>
              <a:rPr i="1" lang="en-US" sz="2400"/>
              <a:t>Funding “Tap” mechanism in the smart contract holding raised funds</a:t>
            </a:r>
            <a:endParaRPr i="1" sz="2400"/>
          </a:p>
          <a:p>
            <a:pPr indent="-381000" lvl="1" marL="914400" marR="0" rtl="0" algn="l">
              <a:lnSpc>
                <a:spcPct val="150000"/>
              </a:lnSpc>
              <a:spcBef>
                <a:spcPts val="0"/>
              </a:spcBef>
              <a:spcAft>
                <a:spcPts val="0"/>
              </a:spcAft>
              <a:buSzPts val="2400"/>
              <a:buChar char="-"/>
            </a:pPr>
            <a:r>
              <a:rPr i="1" lang="en-US" sz="2400"/>
              <a:t>Moderated release + built-in clawback</a:t>
            </a:r>
            <a:endParaRPr i="1" sz="2400"/>
          </a:p>
          <a:p>
            <a:pPr indent="0" lvl="0" marL="0" marR="0" rtl="0" algn="l">
              <a:lnSpc>
                <a:spcPct val="150000"/>
              </a:lnSpc>
              <a:spcBef>
                <a:spcPts val="0"/>
              </a:spcBef>
              <a:spcAft>
                <a:spcPts val="0"/>
              </a:spcAft>
              <a:buNone/>
            </a:pPr>
            <a:r>
              <a:t/>
            </a:r>
            <a:endParaRPr sz="2400"/>
          </a:p>
          <a:p>
            <a:pPr indent="-107950" lvl="0" marL="285750" marR="0" rtl="0" algn="l">
              <a:lnSpc>
                <a:spcPct val="150000"/>
              </a:lnSpc>
              <a:spcBef>
                <a:spcPts val="0"/>
              </a:spcBef>
              <a:spcAft>
                <a:spcPts val="0"/>
              </a:spcAft>
              <a:buClr>
                <a:srgbClr val="000000"/>
              </a:buClr>
              <a:buSzPts val="2800"/>
              <a:buFont typeface="Arial"/>
              <a:buNone/>
            </a:pPr>
            <a:r>
              <a:t/>
            </a:r>
            <a:endParaRPr b="0" i="0" sz="2400" u="none" cap="none" strike="noStrike">
              <a:solidFill>
                <a:srgbClr val="000000"/>
              </a:solidFill>
              <a:latin typeface="Arial"/>
              <a:ea typeface="Arial"/>
              <a:cs typeface="Arial"/>
              <a:sym typeface="Arial"/>
            </a:endParaRPr>
          </a:p>
          <a:p>
            <a:pPr indent="-107950" lvl="0" marL="285750" marR="0" rtl="0" algn="l">
              <a:lnSpc>
                <a:spcPct val="150000"/>
              </a:lnSpc>
              <a:spcBef>
                <a:spcPts val="0"/>
              </a:spcBef>
              <a:spcAft>
                <a:spcPts val="0"/>
              </a:spcAft>
              <a:buClr>
                <a:srgbClr val="000000"/>
              </a:buClr>
              <a:buSzPts val="28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descr="Picture 1" id="115" name="Shape 115"/>
          <p:cNvPicPr preferRelativeResize="0"/>
          <p:nvPr/>
        </p:nvPicPr>
        <p:blipFill rotWithShape="1">
          <a:blip r:embed="rId3">
            <a:alphaModFix/>
          </a:blip>
          <a:srcRect b="0" l="0" r="0" t="0"/>
          <a:stretch/>
        </p:blipFill>
        <p:spPr>
          <a:xfrm>
            <a:off x="6099725" y="1147988"/>
            <a:ext cx="4355959" cy="3030486"/>
          </a:xfrm>
          <a:prstGeom prst="rect">
            <a:avLst/>
          </a:prstGeom>
          <a:noFill/>
          <a:ln>
            <a:noFill/>
          </a:ln>
        </p:spPr>
      </p:pic>
      <p:sp>
        <p:nvSpPr>
          <p:cNvPr id="116" name="Shape 116"/>
          <p:cNvSpPr txBox="1"/>
          <p:nvPr/>
        </p:nvSpPr>
        <p:spPr>
          <a:xfrm>
            <a:off x="10834950" y="1653438"/>
            <a:ext cx="3098700" cy="2019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n-US" u="sng"/>
              <a:t>Funding </a:t>
            </a:r>
            <a:r>
              <a:rPr b="1" i="0" lang="en-US" sz="1400" u="sng" cap="none" strike="noStrike">
                <a:solidFill>
                  <a:srgbClr val="000000"/>
                </a:solidFill>
              </a:rPr>
              <a:t>Risk</a:t>
            </a:r>
            <a:endParaRPr b="1" i="0" sz="1400" u="sng"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1" u="sng"/>
          </a:p>
          <a:p>
            <a:pPr indent="0" lvl="0" marL="0" marR="0" rtl="0" algn="l">
              <a:lnSpc>
                <a:spcPct val="100000"/>
              </a:lnSpc>
              <a:spcBef>
                <a:spcPts val="0"/>
              </a:spcBef>
              <a:spcAft>
                <a:spcPts val="0"/>
              </a:spcAft>
              <a:buClr>
                <a:srgbClr val="000000"/>
              </a:buClr>
              <a:buSzPts val="1400"/>
              <a:buFont typeface="Arial"/>
              <a:buNone/>
            </a:pPr>
            <a:r>
              <a:rPr lang="en-US"/>
              <a:t>High market-cap, faster liquidity and even its volatility</a:t>
            </a:r>
            <a:r>
              <a:rPr i="0" lang="en-US" sz="1400" u="none" cap="none" strike="noStrike">
                <a:solidFill>
                  <a:srgbClr val="000000"/>
                </a:solidFill>
              </a:rPr>
              <a:t> appeal</a:t>
            </a:r>
            <a:r>
              <a:rPr lang="en-US"/>
              <a:t>s </a:t>
            </a:r>
            <a:r>
              <a:rPr i="0" lang="en-US" sz="1400" u="none" cap="none" strike="noStrike">
                <a:solidFill>
                  <a:srgbClr val="000000"/>
                </a:solidFill>
              </a:rPr>
              <a:t>to</a:t>
            </a:r>
            <a:r>
              <a:rPr lang="en-US"/>
              <a:t> </a:t>
            </a:r>
            <a:r>
              <a:rPr i="0" lang="en-US" sz="1400" u="none" cap="none" strike="noStrike">
                <a:solidFill>
                  <a:srgbClr val="000000"/>
                </a:solidFill>
              </a:rPr>
              <a:t>AI</a:t>
            </a:r>
            <a:r>
              <a:rPr lang="en-US"/>
              <a:t>s and </a:t>
            </a:r>
            <a:r>
              <a:rPr i="0" lang="en-US" sz="1400" u="none" cap="none" strike="noStrike">
                <a:solidFill>
                  <a:srgbClr val="000000"/>
                </a:solidFill>
              </a:rPr>
              <a:t>IIs</a:t>
            </a:r>
            <a:endParaRPr/>
          </a:p>
          <a:p>
            <a:pPr indent="0" lvl="0" marL="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SzPts val="1400"/>
              <a:buChar char="-"/>
            </a:pPr>
            <a:r>
              <a:rPr lang="en-US"/>
              <a:t>Lack of understanding of industry and a convincing position reflects badly to potential LPs. </a:t>
            </a:r>
            <a:endParaRPr/>
          </a:p>
        </p:txBody>
      </p:sp>
      <p:pic>
        <p:nvPicPr>
          <p:cNvPr descr="Picture 3" id="117" name="Shape 117"/>
          <p:cNvPicPr preferRelativeResize="0"/>
          <p:nvPr/>
        </p:nvPicPr>
        <p:blipFill rotWithShape="1">
          <a:blip r:embed="rId4">
            <a:alphaModFix/>
          </a:blip>
          <a:srcRect b="2751" l="1505" r="1359" t="2353"/>
          <a:stretch/>
        </p:blipFill>
        <p:spPr>
          <a:xfrm>
            <a:off x="1160062" y="1842887"/>
            <a:ext cx="4032401" cy="3629599"/>
          </a:xfrm>
          <a:prstGeom prst="rect">
            <a:avLst/>
          </a:prstGeom>
          <a:noFill/>
          <a:ln>
            <a:noFill/>
          </a:ln>
        </p:spPr>
      </p:pic>
      <p:sp>
        <p:nvSpPr>
          <p:cNvPr id="118" name="Shape 118"/>
          <p:cNvSpPr txBox="1"/>
          <p:nvPr/>
        </p:nvSpPr>
        <p:spPr>
          <a:xfrm>
            <a:off x="1251913" y="5691641"/>
            <a:ext cx="3848700" cy="16053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Arial"/>
                <a:ea typeface="Arial"/>
                <a:cs typeface="Arial"/>
                <a:sym typeface="Arial"/>
              </a:rPr>
              <a:t>Deployment Risk</a:t>
            </a:r>
            <a:endParaRPr b="1"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u="sng"/>
          </a:p>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0000"/>
                </a:solidFill>
              </a:rPr>
              <a:t>Alluring funding option for early stage startups</a:t>
            </a:r>
            <a:endParaRPr/>
          </a:p>
          <a:p>
            <a:pPr indent="0" lvl="0" marL="0" marR="0" rtl="0" algn="l">
              <a:lnSpc>
                <a:spcPct val="100000"/>
              </a:lnSpc>
              <a:spcBef>
                <a:spcPts val="0"/>
              </a:spcBef>
              <a:spcAft>
                <a:spcPts val="0"/>
              </a:spcAft>
              <a:buClr>
                <a:srgbClr val="000000"/>
              </a:buClr>
              <a:buSzPts val="1400"/>
              <a:buFont typeface="Arial"/>
              <a:buNone/>
            </a:pPr>
            <a:r>
              <a:t/>
            </a:r>
            <a:endParaRPr/>
          </a:p>
          <a:p>
            <a:pPr indent="-317500" lvl="0" marL="457200" marR="0" rtl="0" algn="l">
              <a:lnSpc>
                <a:spcPct val="100000"/>
              </a:lnSpc>
              <a:spcBef>
                <a:spcPts val="0"/>
              </a:spcBef>
              <a:spcAft>
                <a:spcPts val="0"/>
              </a:spcAft>
              <a:buSzPts val="1400"/>
              <a:buChar char="-"/>
            </a:pPr>
            <a:r>
              <a:rPr lang="en-US"/>
              <a:t>Capital is more readily available via other routes = better bargaining position for startups in general. </a:t>
            </a:r>
            <a:endParaRPr/>
          </a:p>
        </p:txBody>
      </p:sp>
      <p:pic>
        <p:nvPicPr>
          <p:cNvPr descr="Picture 4" id="119" name="Shape 119"/>
          <p:cNvPicPr preferRelativeResize="0"/>
          <p:nvPr/>
        </p:nvPicPr>
        <p:blipFill rotWithShape="1">
          <a:blip r:embed="rId5">
            <a:alphaModFix/>
          </a:blip>
          <a:srcRect b="2524" l="5534" r="7448" t="7941"/>
          <a:stretch/>
        </p:blipFill>
        <p:spPr>
          <a:xfrm>
            <a:off x="5958800" y="4525550"/>
            <a:ext cx="4637799" cy="3339701"/>
          </a:xfrm>
          <a:prstGeom prst="rect">
            <a:avLst/>
          </a:prstGeom>
          <a:noFill/>
          <a:ln>
            <a:noFill/>
          </a:ln>
        </p:spPr>
      </p:pic>
      <p:sp>
        <p:nvSpPr>
          <p:cNvPr id="120" name="Shape 120"/>
          <p:cNvSpPr txBox="1"/>
          <p:nvPr/>
        </p:nvSpPr>
        <p:spPr>
          <a:xfrm>
            <a:off x="10916700" y="5210800"/>
            <a:ext cx="3098700" cy="22752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Arial"/>
                <a:ea typeface="Arial"/>
                <a:cs typeface="Arial"/>
                <a:sym typeface="Arial"/>
              </a:rPr>
              <a:t>Portfolio Risk</a:t>
            </a:r>
            <a:endParaRPr b="1" i="0" sz="1400" u="sng"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u="sng"/>
          </a:p>
          <a:p>
            <a:pPr indent="0" lvl="0" marL="0" marR="0" rtl="0" algn="l">
              <a:lnSpc>
                <a:spcPct val="100000"/>
              </a:lnSpc>
              <a:spcBef>
                <a:spcPts val="0"/>
              </a:spcBef>
              <a:spcAft>
                <a:spcPts val="0"/>
              </a:spcAft>
              <a:buClr>
                <a:srgbClr val="000000"/>
              </a:buClr>
              <a:buSzPts val="1400"/>
              <a:buFont typeface="Arial"/>
              <a:buNone/>
            </a:pPr>
            <a:r>
              <a:rPr lang="en-US"/>
              <a:t>Competitive threat</a:t>
            </a:r>
            <a:r>
              <a:rPr i="0" lang="en-US" sz="1400" u="none" cap="none" strike="noStrike">
                <a:solidFill>
                  <a:srgbClr val="000000"/>
                </a:solidFill>
              </a:rPr>
              <a:t> to </a:t>
            </a:r>
            <a:r>
              <a:rPr lang="en-US"/>
              <a:t>existing portfolio </a:t>
            </a:r>
            <a:endParaRPr/>
          </a:p>
          <a:p>
            <a:pPr indent="0" lvl="0" marL="0" marR="0" rtl="0" algn="l">
              <a:lnSpc>
                <a:spcPct val="100000"/>
              </a:lnSpc>
              <a:spcBef>
                <a:spcPts val="0"/>
              </a:spcBef>
              <a:spcAft>
                <a:spcPts val="0"/>
              </a:spcAft>
              <a:buClr>
                <a:srgbClr val="000000"/>
              </a:buClr>
              <a:buSzPts val="1400"/>
              <a:buFont typeface="Arial"/>
              <a:buNone/>
            </a:pPr>
            <a:r>
              <a:rPr i="0" lang="en-US" sz="1400" u="none" cap="none" strike="noStrike">
                <a:solidFill>
                  <a:srgbClr val="000000"/>
                </a:solidFill>
              </a:rPr>
              <a:t> </a:t>
            </a:r>
            <a:endParaRPr/>
          </a:p>
          <a:p>
            <a:pPr indent="-317500" lvl="0" marL="457200" marR="0" rtl="0" algn="l">
              <a:lnSpc>
                <a:spcPct val="100000"/>
              </a:lnSpc>
              <a:spcBef>
                <a:spcPts val="0"/>
              </a:spcBef>
              <a:spcAft>
                <a:spcPts val="0"/>
              </a:spcAft>
              <a:buClr>
                <a:srgbClr val="000000"/>
              </a:buClr>
              <a:buSzPts val="1400"/>
              <a:buChar char="-"/>
            </a:pPr>
            <a:r>
              <a:rPr i="0" lang="en-US" sz="1400" u="none" cap="none" strike="noStrike">
                <a:solidFill>
                  <a:srgbClr val="000000"/>
                </a:solidFill>
              </a:rPr>
              <a:t>Lower exposure and mindshare for traditional startups</a:t>
            </a:r>
            <a:r>
              <a:rPr lang="en-US"/>
              <a:t> (buzzword sells)</a:t>
            </a:r>
            <a:endParaRPr i="0" sz="1400" u="none" cap="none" strike="noStrike">
              <a:solidFill>
                <a:srgbClr val="000000"/>
              </a:solidFill>
            </a:endParaRPr>
          </a:p>
          <a:p>
            <a:pPr indent="-317500" lvl="0" marL="457200" marR="0" rtl="0" algn="l">
              <a:lnSpc>
                <a:spcPct val="100000"/>
              </a:lnSpc>
              <a:spcBef>
                <a:spcPts val="0"/>
              </a:spcBef>
              <a:spcAft>
                <a:spcPts val="0"/>
              </a:spcAft>
              <a:buSzPts val="1400"/>
              <a:buChar char="-"/>
            </a:pPr>
            <a:r>
              <a:rPr lang="en-US"/>
              <a:t>Increased firepower by crypto-funded startups</a:t>
            </a:r>
            <a:endParaRPr/>
          </a:p>
        </p:txBody>
      </p:sp>
      <p:sp>
        <p:nvSpPr>
          <p:cNvPr id="121" name="Shape 121"/>
          <p:cNvSpPr txBox="1"/>
          <p:nvPr/>
        </p:nvSpPr>
        <p:spPr>
          <a:xfrm>
            <a:off x="731519" y="636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Why should a VC care?</a:t>
            </a:r>
            <a:endParaRPr/>
          </a:p>
        </p:txBody>
      </p:sp>
      <p:cxnSp>
        <p:nvCxnSpPr>
          <p:cNvPr id="122" name="Shape 122"/>
          <p:cNvCxnSpPr/>
          <p:nvPr/>
        </p:nvCxnSpPr>
        <p:spPr>
          <a:xfrm>
            <a:off x="730200" y="907400"/>
            <a:ext cx="13170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Challenge: Technology Infancy</a:t>
            </a:r>
            <a:endParaRPr/>
          </a:p>
        </p:txBody>
      </p:sp>
      <p:sp>
        <p:nvSpPr>
          <p:cNvPr id="367" name="Shape 367"/>
          <p:cNvSpPr txBox="1"/>
          <p:nvPr/>
        </p:nvSpPr>
        <p:spPr>
          <a:xfrm>
            <a:off x="1635950" y="1578775"/>
            <a:ext cx="6328200" cy="77316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2400"/>
              <a:t>Decentralized On-chain transactions demands high energy via Proof of Work protocols and is getting very expensive.</a:t>
            </a:r>
            <a:endParaRPr sz="2400"/>
          </a:p>
          <a:p>
            <a:pPr indent="0" lvl="0" marL="0" marR="0" rtl="0" algn="l">
              <a:lnSpc>
                <a:spcPct val="150000"/>
              </a:lnSpc>
              <a:spcBef>
                <a:spcPts val="0"/>
              </a:spcBef>
              <a:spcAft>
                <a:spcPts val="0"/>
              </a:spcAft>
              <a:buNone/>
            </a:pPr>
            <a:r>
              <a:t/>
            </a:r>
            <a:endParaRPr sz="2400"/>
          </a:p>
          <a:p>
            <a:pPr indent="0" lvl="0" marL="0" marR="0" rtl="0" algn="l">
              <a:lnSpc>
                <a:spcPct val="150000"/>
              </a:lnSpc>
              <a:spcBef>
                <a:spcPts val="0"/>
              </a:spcBef>
              <a:spcAft>
                <a:spcPts val="0"/>
              </a:spcAft>
              <a:buNone/>
            </a:pPr>
            <a:r>
              <a:rPr lang="en-US" sz="2400"/>
              <a:t>Remedies = Technical Improvements:</a:t>
            </a:r>
            <a:endParaRPr sz="2400"/>
          </a:p>
          <a:p>
            <a:pPr indent="-381000" lvl="0" marL="457200" marR="0" rtl="0" algn="l">
              <a:lnSpc>
                <a:spcPct val="150000"/>
              </a:lnSpc>
              <a:spcBef>
                <a:spcPts val="0"/>
              </a:spcBef>
              <a:spcAft>
                <a:spcPts val="0"/>
              </a:spcAft>
              <a:buSzPts val="2400"/>
              <a:buChar char="-"/>
            </a:pPr>
            <a:r>
              <a:rPr lang="en-US" sz="2400"/>
              <a:t>Lightning implementation (BTC)</a:t>
            </a:r>
            <a:endParaRPr sz="2400"/>
          </a:p>
          <a:p>
            <a:pPr indent="-381000" lvl="0" marL="457200" marR="0" rtl="0" algn="l">
              <a:lnSpc>
                <a:spcPct val="150000"/>
              </a:lnSpc>
              <a:spcBef>
                <a:spcPts val="0"/>
              </a:spcBef>
              <a:spcAft>
                <a:spcPts val="0"/>
              </a:spcAft>
              <a:buSzPts val="2400"/>
              <a:buChar char="-"/>
            </a:pPr>
            <a:r>
              <a:rPr lang="en-US" sz="2400"/>
              <a:t>Plasma implementation (ETH)</a:t>
            </a:r>
            <a:endParaRPr sz="2400"/>
          </a:p>
          <a:p>
            <a:pPr indent="-381000" lvl="0" marL="457200" marR="0" rtl="0" algn="l">
              <a:lnSpc>
                <a:spcPct val="150000"/>
              </a:lnSpc>
              <a:spcBef>
                <a:spcPts val="0"/>
              </a:spcBef>
              <a:spcAft>
                <a:spcPts val="0"/>
              </a:spcAft>
              <a:buSzPts val="2400"/>
              <a:buChar char="-"/>
            </a:pPr>
            <a:r>
              <a:rPr lang="en-US" sz="2400"/>
              <a:t>New type of blockchains with various approaches to reach consensus (eg. PoW, PoS, DAG) </a:t>
            </a:r>
            <a:endParaRPr sz="2400"/>
          </a:p>
          <a:p>
            <a:pPr indent="-107950" lvl="0" marL="28575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107950" lvl="0" marL="285750" marR="0" rtl="0" algn="l">
              <a:lnSpc>
                <a:spcPct val="15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p:txBody>
      </p:sp>
      <p:pic>
        <p:nvPicPr>
          <p:cNvPr id="368" name="Shape 368"/>
          <p:cNvPicPr preferRelativeResize="0"/>
          <p:nvPr/>
        </p:nvPicPr>
        <p:blipFill>
          <a:blip r:embed="rId3">
            <a:alphaModFix/>
          </a:blip>
          <a:stretch>
            <a:fillRect/>
          </a:stretch>
        </p:blipFill>
        <p:spPr>
          <a:xfrm>
            <a:off x="8116550" y="1336375"/>
            <a:ext cx="4894500" cy="3809374"/>
          </a:xfrm>
          <a:prstGeom prst="rect">
            <a:avLst/>
          </a:prstGeom>
          <a:noFill/>
          <a:ln>
            <a:noFill/>
          </a:ln>
        </p:spPr>
      </p:pic>
      <p:pic>
        <p:nvPicPr>
          <p:cNvPr id="369" name="Shape 369"/>
          <p:cNvPicPr preferRelativeResize="0"/>
          <p:nvPr/>
        </p:nvPicPr>
        <p:blipFill>
          <a:blip r:embed="rId4">
            <a:alphaModFix/>
          </a:blip>
          <a:stretch>
            <a:fillRect/>
          </a:stretch>
        </p:blipFill>
        <p:spPr>
          <a:xfrm>
            <a:off x="8116550" y="5213350"/>
            <a:ext cx="3457974" cy="2863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Challenge: KYC/AML/CFT disaster</a:t>
            </a:r>
            <a:endParaRPr/>
          </a:p>
        </p:txBody>
      </p:sp>
      <p:sp>
        <p:nvSpPr>
          <p:cNvPr id="375" name="Shape 375"/>
          <p:cNvSpPr txBox="1"/>
          <p:nvPr/>
        </p:nvSpPr>
        <p:spPr>
          <a:xfrm>
            <a:off x="1436999" y="1711525"/>
            <a:ext cx="7058100" cy="77316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1800"/>
              <a:t>Traditional financial institutions face traceability/responsibility issues with cryptocurrency usage</a:t>
            </a:r>
            <a:endParaRPr sz="1800"/>
          </a:p>
          <a:p>
            <a:pPr indent="-342900" lvl="0" marL="457200" marR="0" rtl="0" algn="l">
              <a:lnSpc>
                <a:spcPct val="150000"/>
              </a:lnSpc>
              <a:spcBef>
                <a:spcPts val="0"/>
              </a:spcBef>
              <a:spcAft>
                <a:spcPts val="0"/>
              </a:spcAft>
              <a:buSzPts val="1800"/>
              <a:buChar char="-"/>
            </a:pPr>
            <a:r>
              <a:rPr lang="en-US" sz="1800"/>
              <a:t>Anonymity is a huge pain for BTC and alternative currencies. Privacy-focused coins such as Monero makes it worse. </a:t>
            </a:r>
            <a:endParaRPr sz="1800"/>
          </a:p>
          <a:p>
            <a:pPr indent="-342900" lvl="0" marL="457200" marR="0" rtl="0" algn="l">
              <a:lnSpc>
                <a:spcPct val="150000"/>
              </a:lnSpc>
              <a:spcBef>
                <a:spcPts val="0"/>
              </a:spcBef>
              <a:spcAft>
                <a:spcPts val="0"/>
              </a:spcAft>
              <a:buSzPts val="1800"/>
              <a:buChar char="-"/>
            </a:pPr>
            <a:r>
              <a:rPr lang="en-US" sz="1800"/>
              <a:t>Global reach compounds the problem due to jurisdiction blurring by various participants in a crypto-transaction.</a:t>
            </a:r>
            <a:endParaRPr sz="1800"/>
          </a:p>
          <a:p>
            <a:pPr indent="0" lvl="0" marL="0" marR="0" rtl="0" algn="l">
              <a:lnSpc>
                <a:spcPct val="150000"/>
              </a:lnSpc>
              <a:spcBef>
                <a:spcPts val="0"/>
              </a:spcBef>
              <a:spcAft>
                <a:spcPts val="0"/>
              </a:spcAft>
              <a:buNone/>
            </a:pPr>
            <a:r>
              <a:t/>
            </a:r>
            <a:endParaRPr sz="1800"/>
          </a:p>
          <a:p>
            <a:pPr indent="0" lvl="0" marL="0" marR="0" rtl="0" algn="l">
              <a:lnSpc>
                <a:spcPct val="150000"/>
              </a:lnSpc>
              <a:spcBef>
                <a:spcPts val="0"/>
              </a:spcBef>
              <a:spcAft>
                <a:spcPts val="0"/>
              </a:spcAft>
              <a:buNone/>
            </a:pPr>
            <a:r>
              <a:t/>
            </a:r>
            <a:endParaRPr sz="1800"/>
          </a:p>
          <a:p>
            <a:pPr indent="0" lvl="0" marL="0" marR="0" rtl="0" algn="l">
              <a:lnSpc>
                <a:spcPct val="150000"/>
              </a:lnSpc>
              <a:spcBef>
                <a:spcPts val="0"/>
              </a:spcBef>
              <a:spcAft>
                <a:spcPts val="0"/>
              </a:spcAft>
              <a:buNone/>
            </a:pPr>
            <a:r>
              <a:rPr lang="en-US" sz="1800"/>
              <a:t>Remedies = AML/CFT tracing software performs various cryptographic triangulation on the respective laundering blockchains + offline PI, increasing the ability of traditional financial institutions to legally participate in large quantum fiat-crypto transactions and flag out potential CFT risks to governments. </a:t>
            </a:r>
            <a:endParaRPr sz="1800"/>
          </a:p>
          <a:p>
            <a:pPr indent="-107950" lvl="0" marL="285750" marR="0" rtl="0" algn="l">
              <a:lnSpc>
                <a:spcPct val="150000"/>
              </a:lnSpc>
              <a:spcBef>
                <a:spcPts val="0"/>
              </a:spcBef>
              <a:spcAft>
                <a:spcPts val="0"/>
              </a:spcAft>
              <a:buClr>
                <a:srgbClr val="000000"/>
              </a:buClr>
              <a:buSzPts val="2800"/>
              <a:buFont typeface="Arial"/>
              <a:buNone/>
            </a:pPr>
            <a:r>
              <a:t/>
            </a:r>
            <a:endParaRPr b="0" i="0" sz="1800" u="none" cap="none" strike="noStrike">
              <a:solidFill>
                <a:srgbClr val="000000"/>
              </a:solidFill>
              <a:latin typeface="Arial"/>
              <a:ea typeface="Arial"/>
              <a:cs typeface="Arial"/>
              <a:sym typeface="Arial"/>
            </a:endParaRPr>
          </a:p>
          <a:p>
            <a:pPr indent="-107950" lvl="0" marL="285750" marR="0" rtl="0" algn="l">
              <a:lnSpc>
                <a:spcPct val="150000"/>
              </a:lnSpc>
              <a:spcBef>
                <a:spcPts val="0"/>
              </a:spcBef>
              <a:spcAft>
                <a:spcPts val="0"/>
              </a:spcAft>
              <a:buClr>
                <a:srgbClr val="000000"/>
              </a:buClr>
              <a:buSzPts val="2800"/>
              <a:buFont typeface="Arial"/>
              <a:buNone/>
            </a:pPr>
            <a:r>
              <a:t/>
            </a:r>
            <a:endParaRPr b="0" i="0" sz="1800" u="none" cap="none" strike="noStrike">
              <a:solidFill>
                <a:srgbClr val="000000"/>
              </a:solidFill>
              <a:latin typeface="Arial"/>
              <a:ea typeface="Arial"/>
              <a:cs typeface="Arial"/>
              <a:sym typeface="Arial"/>
            </a:endParaRPr>
          </a:p>
        </p:txBody>
      </p:sp>
      <p:pic>
        <p:nvPicPr>
          <p:cNvPr id="376" name="Shape 376"/>
          <p:cNvPicPr preferRelativeResize="0"/>
          <p:nvPr/>
        </p:nvPicPr>
        <p:blipFill>
          <a:blip r:embed="rId3">
            <a:alphaModFix/>
          </a:blip>
          <a:stretch>
            <a:fillRect/>
          </a:stretch>
        </p:blipFill>
        <p:spPr>
          <a:xfrm>
            <a:off x="9009950" y="2328423"/>
            <a:ext cx="4764551" cy="40030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Challenge: Immense volatility (Currency)</a:t>
            </a:r>
            <a:endParaRPr/>
          </a:p>
        </p:txBody>
      </p:sp>
      <p:sp>
        <p:nvSpPr>
          <p:cNvPr id="382" name="Shape 382"/>
          <p:cNvSpPr txBox="1"/>
          <p:nvPr/>
        </p:nvSpPr>
        <p:spPr>
          <a:xfrm>
            <a:off x="1715756" y="1592050"/>
            <a:ext cx="5438700" cy="7731600"/>
          </a:xfrm>
          <a:prstGeom prst="rect">
            <a:avLst/>
          </a:prstGeom>
          <a:noFill/>
          <a:ln>
            <a:noFill/>
          </a:ln>
        </p:spPr>
        <p:txBody>
          <a:bodyPr anchorCtr="0" anchor="t" bIns="45700" lIns="45700" spcFirstLastPara="1" rIns="45700" wrap="square" tIns="45700">
            <a:noAutofit/>
          </a:bodyPr>
          <a:lstStyle/>
          <a:p>
            <a:pPr indent="-342900" lvl="0" marL="457200" marR="0" rtl="0" algn="l">
              <a:lnSpc>
                <a:spcPct val="150000"/>
              </a:lnSpc>
              <a:spcBef>
                <a:spcPts val="0"/>
              </a:spcBef>
              <a:spcAft>
                <a:spcPts val="0"/>
              </a:spcAft>
              <a:buSzPts val="1800"/>
              <a:buChar char="-"/>
            </a:pPr>
            <a:r>
              <a:rPr lang="en-US" sz="1800"/>
              <a:t>Most Dapps rely on ETH or an ETH pegged internal token to distribute economic value in the network that it runs. </a:t>
            </a:r>
            <a:endParaRPr sz="1800"/>
          </a:p>
          <a:p>
            <a:pPr indent="-342900" lvl="0" marL="457200" marR="0" rtl="0" algn="l">
              <a:lnSpc>
                <a:spcPct val="150000"/>
              </a:lnSpc>
              <a:spcBef>
                <a:spcPts val="0"/>
              </a:spcBef>
              <a:spcAft>
                <a:spcPts val="0"/>
              </a:spcAft>
              <a:buSzPts val="1800"/>
              <a:buChar char="-"/>
            </a:pPr>
            <a:r>
              <a:rPr lang="en-US" sz="1800"/>
              <a:t>Volatility is heavy and causes chaos, preventing people from actually using ETH/tokens to “consume real value” like a real currency. </a:t>
            </a:r>
            <a:endParaRPr sz="1800"/>
          </a:p>
          <a:p>
            <a:pPr indent="0" lvl="0" marL="0" marR="0" rtl="0" algn="l">
              <a:lnSpc>
                <a:spcPct val="150000"/>
              </a:lnSpc>
              <a:spcBef>
                <a:spcPts val="0"/>
              </a:spcBef>
              <a:spcAft>
                <a:spcPts val="0"/>
              </a:spcAft>
              <a:buNone/>
            </a:pPr>
            <a:r>
              <a:t/>
            </a:r>
            <a:endParaRPr sz="1800"/>
          </a:p>
          <a:p>
            <a:pPr indent="0" lvl="0" marL="0" marR="0" rtl="0" algn="l">
              <a:lnSpc>
                <a:spcPct val="150000"/>
              </a:lnSpc>
              <a:spcBef>
                <a:spcPts val="0"/>
              </a:spcBef>
              <a:spcAft>
                <a:spcPts val="0"/>
              </a:spcAft>
              <a:buNone/>
            </a:pPr>
            <a:r>
              <a:t/>
            </a:r>
            <a:endParaRPr sz="1800"/>
          </a:p>
          <a:p>
            <a:pPr indent="0" lvl="0" marL="0" marR="0" rtl="0" algn="l">
              <a:lnSpc>
                <a:spcPct val="150000"/>
              </a:lnSpc>
              <a:spcBef>
                <a:spcPts val="0"/>
              </a:spcBef>
              <a:spcAft>
                <a:spcPts val="0"/>
              </a:spcAft>
              <a:buNone/>
            </a:pPr>
            <a:r>
              <a:rPr lang="en-US" sz="1800"/>
              <a:t>Remedies = Invention of stablecoin such as Basecoin and MakerDAO - using algorithmic basket-ing of *usually* one or more conventional asset class to interface with the crypto-world + smartly engineering the own coin supply as markets shifts. </a:t>
            </a:r>
            <a:endParaRPr sz="1800"/>
          </a:p>
          <a:p>
            <a:pPr indent="-107950" lvl="0" marL="285750" marR="0" rtl="0" algn="l">
              <a:lnSpc>
                <a:spcPct val="150000"/>
              </a:lnSpc>
              <a:spcBef>
                <a:spcPts val="0"/>
              </a:spcBef>
              <a:spcAft>
                <a:spcPts val="0"/>
              </a:spcAft>
              <a:buClr>
                <a:srgbClr val="000000"/>
              </a:buClr>
              <a:buSzPts val="2800"/>
              <a:buFont typeface="Arial"/>
              <a:buNone/>
            </a:pPr>
            <a:r>
              <a:t/>
            </a:r>
            <a:endParaRPr b="0" i="0" sz="1800" u="none" cap="none" strike="noStrike">
              <a:solidFill>
                <a:srgbClr val="000000"/>
              </a:solidFill>
              <a:latin typeface="Arial"/>
              <a:ea typeface="Arial"/>
              <a:cs typeface="Arial"/>
              <a:sym typeface="Arial"/>
            </a:endParaRPr>
          </a:p>
          <a:p>
            <a:pPr indent="-107950" lvl="0" marL="285750" marR="0" rtl="0" algn="l">
              <a:lnSpc>
                <a:spcPct val="150000"/>
              </a:lnSpc>
              <a:spcBef>
                <a:spcPts val="0"/>
              </a:spcBef>
              <a:spcAft>
                <a:spcPts val="0"/>
              </a:spcAft>
              <a:buClr>
                <a:srgbClr val="000000"/>
              </a:buClr>
              <a:buSzPts val="2800"/>
              <a:buFont typeface="Arial"/>
              <a:buNone/>
            </a:pPr>
            <a:r>
              <a:t/>
            </a:r>
            <a:endParaRPr b="0" i="0" sz="1800" u="none" cap="none" strike="noStrike">
              <a:solidFill>
                <a:srgbClr val="000000"/>
              </a:solidFill>
              <a:latin typeface="Arial"/>
              <a:ea typeface="Arial"/>
              <a:cs typeface="Arial"/>
              <a:sym typeface="Arial"/>
            </a:endParaRPr>
          </a:p>
        </p:txBody>
      </p:sp>
      <p:pic>
        <p:nvPicPr>
          <p:cNvPr id="383" name="Shape 383"/>
          <p:cNvPicPr preferRelativeResize="0"/>
          <p:nvPr/>
        </p:nvPicPr>
        <p:blipFill>
          <a:blip r:embed="rId3">
            <a:alphaModFix/>
          </a:blip>
          <a:stretch>
            <a:fillRect/>
          </a:stretch>
        </p:blipFill>
        <p:spPr>
          <a:xfrm>
            <a:off x="9697249" y="1731102"/>
            <a:ext cx="2021825" cy="2144775"/>
          </a:xfrm>
          <a:prstGeom prst="rect">
            <a:avLst/>
          </a:prstGeom>
          <a:noFill/>
          <a:ln>
            <a:noFill/>
          </a:ln>
        </p:spPr>
      </p:pic>
      <p:pic>
        <p:nvPicPr>
          <p:cNvPr id="384" name="Shape 384"/>
          <p:cNvPicPr preferRelativeResize="0"/>
          <p:nvPr/>
        </p:nvPicPr>
        <p:blipFill>
          <a:blip r:embed="rId4">
            <a:alphaModFix/>
          </a:blip>
          <a:stretch>
            <a:fillRect/>
          </a:stretch>
        </p:blipFill>
        <p:spPr>
          <a:xfrm>
            <a:off x="8061813" y="4413200"/>
            <a:ext cx="5292699" cy="3148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b="0" i="0" lang="en-US" sz="4400" u="none" cap="none" strike="noStrike">
                <a:solidFill>
                  <a:srgbClr val="31859B"/>
                </a:solidFill>
                <a:latin typeface="Open Sans"/>
                <a:ea typeface="Open Sans"/>
                <a:cs typeface="Open Sans"/>
                <a:sym typeface="Open Sans"/>
              </a:rPr>
              <a:t>ICO Legality</a:t>
            </a:r>
            <a:endParaRPr/>
          </a:p>
        </p:txBody>
      </p:sp>
      <p:cxnSp>
        <p:nvCxnSpPr>
          <p:cNvPr id="390" name="Shape 390"/>
          <p:cNvCxnSpPr/>
          <p:nvPr/>
        </p:nvCxnSpPr>
        <p:spPr>
          <a:xfrm>
            <a:off x="1333310" y="2924968"/>
            <a:ext cx="11758223" cy="1"/>
          </a:xfrm>
          <a:prstGeom prst="straightConnector1">
            <a:avLst/>
          </a:prstGeom>
          <a:noFill/>
          <a:ln cap="flat" cmpd="sng" w="9525">
            <a:solidFill>
              <a:srgbClr val="4A7EBB"/>
            </a:solidFill>
            <a:prstDash val="solid"/>
            <a:round/>
            <a:headEnd len="med" w="med" type="triangle"/>
            <a:tailEnd len="med" w="med" type="triangle"/>
          </a:ln>
        </p:spPr>
      </p:cxnSp>
      <p:sp>
        <p:nvSpPr>
          <p:cNvPr id="391" name="Shape 391"/>
          <p:cNvSpPr txBox="1"/>
          <p:nvPr/>
        </p:nvSpPr>
        <p:spPr>
          <a:xfrm>
            <a:off x="13117604" y="2771075"/>
            <a:ext cx="12444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n-US" sz="1400" u="sng" cap="none" strike="noStrike">
                <a:solidFill>
                  <a:srgbClr val="990000"/>
                </a:solidFill>
              </a:rPr>
              <a:t>Unfriendly</a:t>
            </a:r>
            <a:endParaRPr b="1" i="1" u="sng">
              <a:solidFill>
                <a:srgbClr val="990000"/>
              </a:solidFill>
            </a:endParaRPr>
          </a:p>
        </p:txBody>
      </p:sp>
      <p:sp>
        <p:nvSpPr>
          <p:cNvPr id="392" name="Shape 392"/>
          <p:cNvSpPr txBox="1"/>
          <p:nvPr/>
        </p:nvSpPr>
        <p:spPr>
          <a:xfrm>
            <a:off x="313323" y="2771075"/>
            <a:ext cx="9939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en-US" u="sng">
                <a:solidFill>
                  <a:srgbClr val="38761D"/>
                </a:solidFill>
              </a:rPr>
              <a:t>Friendly</a:t>
            </a:r>
            <a:endParaRPr b="1" i="1" u="sng">
              <a:solidFill>
                <a:srgbClr val="38761D"/>
              </a:solidFill>
            </a:endParaRPr>
          </a:p>
        </p:txBody>
      </p:sp>
      <p:sp>
        <p:nvSpPr>
          <p:cNvPr id="393" name="Shape 393"/>
          <p:cNvSpPr txBox="1"/>
          <p:nvPr/>
        </p:nvSpPr>
        <p:spPr>
          <a:xfrm>
            <a:off x="5372133" y="3011410"/>
            <a:ext cx="9147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Singapore</a:t>
            </a:r>
            <a:endParaRPr/>
          </a:p>
        </p:txBody>
      </p:sp>
      <p:sp>
        <p:nvSpPr>
          <p:cNvPr id="394" name="Shape 394"/>
          <p:cNvSpPr txBox="1"/>
          <p:nvPr/>
        </p:nvSpPr>
        <p:spPr>
          <a:xfrm>
            <a:off x="6706175" y="3011403"/>
            <a:ext cx="6477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Russia</a:t>
            </a:r>
            <a:endParaRPr/>
          </a:p>
        </p:txBody>
      </p:sp>
      <p:sp>
        <p:nvSpPr>
          <p:cNvPr id="395" name="Shape 395"/>
          <p:cNvSpPr txBox="1"/>
          <p:nvPr/>
        </p:nvSpPr>
        <p:spPr>
          <a:xfrm>
            <a:off x="2280739" y="2562473"/>
            <a:ext cx="5886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Japan</a:t>
            </a:r>
            <a:endParaRPr/>
          </a:p>
        </p:txBody>
      </p:sp>
      <p:sp>
        <p:nvSpPr>
          <p:cNvPr id="396" name="Shape 396"/>
          <p:cNvSpPr txBox="1"/>
          <p:nvPr/>
        </p:nvSpPr>
        <p:spPr>
          <a:xfrm>
            <a:off x="9776964" y="2463234"/>
            <a:ext cx="11715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United States</a:t>
            </a:r>
            <a:endParaRPr/>
          </a:p>
        </p:txBody>
      </p:sp>
      <p:sp>
        <p:nvSpPr>
          <p:cNvPr id="397" name="Shape 397"/>
          <p:cNvSpPr txBox="1"/>
          <p:nvPr/>
        </p:nvSpPr>
        <p:spPr>
          <a:xfrm>
            <a:off x="7000468" y="2463265"/>
            <a:ext cx="9939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Hong Kong</a:t>
            </a:r>
            <a:endParaRPr/>
          </a:p>
        </p:txBody>
      </p:sp>
      <p:sp>
        <p:nvSpPr>
          <p:cNvPr id="398" name="Shape 398"/>
          <p:cNvSpPr txBox="1"/>
          <p:nvPr/>
        </p:nvSpPr>
        <p:spPr>
          <a:xfrm>
            <a:off x="10782754" y="2998572"/>
            <a:ext cx="11025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South-Korea</a:t>
            </a:r>
            <a:endParaRPr/>
          </a:p>
        </p:txBody>
      </p:sp>
      <p:sp>
        <p:nvSpPr>
          <p:cNvPr id="399" name="Shape 399"/>
          <p:cNvSpPr txBox="1"/>
          <p:nvPr/>
        </p:nvSpPr>
        <p:spPr>
          <a:xfrm>
            <a:off x="12285441" y="2998570"/>
            <a:ext cx="9513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China</a:t>
            </a:r>
            <a:endParaRPr/>
          </a:p>
        </p:txBody>
      </p:sp>
      <p:sp>
        <p:nvSpPr>
          <p:cNvPr id="400" name="Shape 400"/>
          <p:cNvSpPr txBox="1"/>
          <p:nvPr/>
        </p:nvSpPr>
        <p:spPr>
          <a:xfrm>
            <a:off x="3845675" y="2383600"/>
            <a:ext cx="13722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European Union</a:t>
            </a:r>
            <a:endParaRPr/>
          </a:p>
        </p:txBody>
      </p:sp>
      <p:sp>
        <p:nvSpPr>
          <p:cNvPr id="401" name="Shape 401"/>
          <p:cNvSpPr txBox="1"/>
          <p:nvPr/>
        </p:nvSpPr>
        <p:spPr>
          <a:xfrm>
            <a:off x="3847648" y="4908275"/>
            <a:ext cx="6935100" cy="548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lang="en-US" sz="3200"/>
              <a:t>Note on </a:t>
            </a:r>
            <a:r>
              <a:rPr b="1" i="0" lang="en-US" sz="3200" u="none" cap="none" strike="noStrike">
                <a:solidFill>
                  <a:srgbClr val="000000"/>
                </a:solidFill>
                <a:latin typeface="Arial"/>
                <a:ea typeface="Arial"/>
                <a:cs typeface="Arial"/>
                <a:sym typeface="Arial"/>
              </a:rPr>
              <a:t>Security vs Utility Token:</a:t>
            </a:r>
            <a:endParaRPr b="1" sz="3200"/>
          </a:p>
        </p:txBody>
      </p:sp>
      <p:sp>
        <p:nvSpPr>
          <p:cNvPr id="402" name="Shape 402"/>
          <p:cNvSpPr txBox="1"/>
          <p:nvPr/>
        </p:nvSpPr>
        <p:spPr>
          <a:xfrm>
            <a:off x="1566125" y="5840350"/>
            <a:ext cx="11498100" cy="18318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Security token’s definition worldwide is mainly set by the tone of United State’s SEC, most countries where ICOs are allowed only clamp down on non-compliant security tokens.</a:t>
            </a:r>
            <a:endParaRPr sz="1800"/>
          </a:p>
          <a:p>
            <a:pPr indent="-342900" lvl="1" marL="914400" rtl="0">
              <a:spcBef>
                <a:spcPts val="0"/>
              </a:spcBef>
              <a:spcAft>
                <a:spcPts val="0"/>
              </a:spcAft>
              <a:buSzPts val="1800"/>
              <a:buChar char="-"/>
            </a:pPr>
            <a:r>
              <a:rPr lang="en-US" sz="1800"/>
              <a:t>Security tokens requires proper regulations as security per SEC regulations. </a:t>
            </a:r>
            <a:endParaRPr sz="1800"/>
          </a:p>
          <a:p>
            <a:pPr indent="0" lvl="0" marL="0" rtl="0">
              <a:spcBef>
                <a:spcPts val="0"/>
              </a:spcBef>
              <a:spcAft>
                <a:spcPts val="0"/>
              </a:spcAft>
              <a:buNone/>
            </a:pPr>
            <a:r>
              <a:t/>
            </a:r>
            <a:endParaRPr sz="1800"/>
          </a:p>
          <a:p>
            <a:pPr indent="-342900" lvl="0" marL="457200">
              <a:spcBef>
                <a:spcPts val="0"/>
              </a:spcBef>
              <a:spcAft>
                <a:spcPts val="0"/>
              </a:spcAft>
              <a:buSzPts val="1800"/>
              <a:buChar char="-"/>
            </a:pPr>
            <a:r>
              <a:rPr lang="en-US" sz="1800"/>
              <a:t>Utility tokens that are meant to be used within a decentralized network (pachinko coins) are rare. </a:t>
            </a:r>
            <a:endParaRPr sz="1800"/>
          </a:p>
        </p:txBody>
      </p:sp>
      <p:sp>
        <p:nvSpPr>
          <p:cNvPr id="403" name="Shape 403"/>
          <p:cNvSpPr txBox="1"/>
          <p:nvPr/>
        </p:nvSpPr>
        <p:spPr>
          <a:xfrm>
            <a:off x="8119608" y="2463272"/>
            <a:ext cx="9147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Canada</a:t>
            </a:r>
            <a:endParaRPr/>
          </a:p>
        </p:txBody>
      </p:sp>
      <p:sp>
        <p:nvSpPr>
          <p:cNvPr id="404" name="Shape 404"/>
          <p:cNvSpPr txBox="1"/>
          <p:nvPr/>
        </p:nvSpPr>
        <p:spPr>
          <a:xfrm>
            <a:off x="1538058" y="2998575"/>
            <a:ext cx="9939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Estonia</a:t>
            </a:r>
            <a:endParaRPr/>
          </a:p>
        </p:txBody>
      </p:sp>
      <p:sp>
        <p:nvSpPr>
          <p:cNvPr id="405" name="Shape 405"/>
          <p:cNvSpPr txBox="1"/>
          <p:nvPr/>
        </p:nvSpPr>
        <p:spPr>
          <a:xfrm>
            <a:off x="3037345" y="3011397"/>
            <a:ext cx="9147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Germany</a:t>
            </a:r>
            <a:endParaRPr/>
          </a:p>
        </p:txBody>
      </p:sp>
      <p:sp>
        <p:nvSpPr>
          <p:cNvPr id="406" name="Shape 406"/>
          <p:cNvSpPr txBox="1"/>
          <p:nvPr/>
        </p:nvSpPr>
        <p:spPr>
          <a:xfrm>
            <a:off x="4457433" y="3097822"/>
            <a:ext cx="9147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Israel</a:t>
            </a:r>
            <a:endParaRPr/>
          </a:p>
        </p:txBody>
      </p:sp>
      <p:sp>
        <p:nvSpPr>
          <p:cNvPr id="407" name="Shape 407"/>
          <p:cNvSpPr txBox="1"/>
          <p:nvPr/>
        </p:nvSpPr>
        <p:spPr>
          <a:xfrm>
            <a:off x="5186543" y="2562475"/>
            <a:ext cx="16887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Switzerland</a:t>
            </a:r>
            <a:endParaRPr/>
          </a:p>
        </p:txBody>
      </p:sp>
      <p:sp>
        <p:nvSpPr>
          <p:cNvPr id="408" name="Shape 408"/>
          <p:cNvSpPr txBox="1"/>
          <p:nvPr/>
        </p:nvSpPr>
        <p:spPr>
          <a:xfrm>
            <a:off x="4910176" y="3361075"/>
            <a:ext cx="6477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UK</a:t>
            </a:r>
            <a:endParaRPr/>
          </a:p>
        </p:txBody>
      </p:sp>
      <p:sp>
        <p:nvSpPr>
          <p:cNvPr id="409" name="Shape 409"/>
          <p:cNvSpPr txBox="1"/>
          <p:nvPr/>
        </p:nvSpPr>
        <p:spPr>
          <a:xfrm>
            <a:off x="4584875" y="2199975"/>
            <a:ext cx="9939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Gilbraltar</a:t>
            </a:r>
            <a:endParaRPr/>
          </a:p>
        </p:txBody>
      </p:sp>
      <p:sp>
        <p:nvSpPr>
          <p:cNvPr id="410" name="Shape 410"/>
          <p:cNvSpPr txBox="1"/>
          <p:nvPr/>
        </p:nvSpPr>
        <p:spPr>
          <a:xfrm>
            <a:off x="5712268" y="3386715"/>
            <a:ext cx="9939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Thailand</a:t>
            </a:r>
            <a:endParaRPr/>
          </a:p>
        </p:txBody>
      </p:sp>
      <p:sp>
        <p:nvSpPr>
          <p:cNvPr id="411" name="Shape 411"/>
          <p:cNvSpPr txBox="1"/>
          <p:nvPr/>
        </p:nvSpPr>
        <p:spPr>
          <a:xfrm>
            <a:off x="5712268" y="3685765"/>
            <a:ext cx="9939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Philippines</a:t>
            </a:r>
            <a:endParaRPr/>
          </a:p>
        </p:txBody>
      </p:sp>
      <p:sp>
        <p:nvSpPr>
          <p:cNvPr id="412" name="Shape 412"/>
          <p:cNvSpPr txBox="1"/>
          <p:nvPr/>
        </p:nvSpPr>
        <p:spPr>
          <a:xfrm>
            <a:off x="5497983" y="2273572"/>
            <a:ext cx="9147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Australia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498720" y="0"/>
            <a:ext cx="13632900" cy="916200"/>
          </a:xfrm>
          <a:prstGeom prst="rect">
            <a:avLst/>
          </a:prstGeom>
        </p:spPr>
        <p:txBody>
          <a:bodyPr anchorCtr="0" anchor="t" bIns="146275" lIns="146275" spcFirstLastPara="1" rIns="146275" wrap="square" tIns="146275">
            <a:noAutofit/>
          </a:bodyPr>
          <a:lstStyle/>
          <a:p>
            <a:pPr indent="0" lvl="0" marL="0" rtl="0" algn="ctr">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ICO Legality - Recommendation for SG</a:t>
            </a:r>
            <a:endParaRPr sz="1400">
              <a:solidFill>
                <a:srgbClr val="000000"/>
              </a:solidFill>
            </a:endParaRPr>
          </a:p>
          <a:p>
            <a:pPr indent="0" lvl="0" marL="0" rtl="0">
              <a:spcBef>
                <a:spcPts val="0"/>
              </a:spcBef>
              <a:spcAft>
                <a:spcPts val="0"/>
              </a:spcAft>
              <a:buNone/>
            </a:pPr>
            <a:r>
              <a:t/>
            </a:r>
            <a:endParaRPr sz="3500"/>
          </a:p>
        </p:txBody>
      </p:sp>
      <p:sp>
        <p:nvSpPr>
          <p:cNvPr id="418" name="Shape 418"/>
          <p:cNvSpPr txBox="1"/>
          <p:nvPr>
            <p:ph idx="1" type="body"/>
          </p:nvPr>
        </p:nvSpPr>
        <p:spPr>
          <a:xfrm>
            <a:off x="498720" y="700440"/>
            <a:ext cx="13632900" cy="7956600"/>
          </a:xfrm>
          <a:prstGeom prst="rect">
            <a:avLst/>
          </a:prstGeom>
        </p:spPr>
        <p:txBody>
          <a:bodyPr anchorCtr="0" anchor="t" bIns="146275" lIns="146275" spcFirstLastPara="1" rIns="146275" wrap="square" tIns="146275">
            <a:noAutofit/>
          </a:bodyPr>
          <a:lstStyle/>
          <a:p>
            <a:pPr indent="-488950" lvl="0" marL="736600" rtl="0">
              <a:lnSpc>
                <a:spcPct val="90000"/>
              </a:lnSpc>
              <a:spcBef>
                <a:spcPts val="1600"/>
              </a:spcBef>
              <a:spcAft>
                <a:spcPts val="0"/>
              </a:spcAft>
              <a:buSzPts val="1900"/>
              <a:buChar char="●"/>
            </a:pPr>
            <a:r>
              <a:rPr lang="en-US" sz="1900"/>
              <a:t>Clear regulations needs to be ascertained to support innovation capital inflow for Singapore’s strategic interest moving forward. </a:t>
            </a:r>
            <a:endParaRPr sz="1900"/>
          </a:p>
          <a:p>
            <a:pPr indent="-488950" lvl="1" marL="1460500" rtl="0">
              <a:lnSpc>
                <a:spcPct val="90000"/>
              </a:lnSpc>
              <a:spcBef>
                <a:spcPts val="0"/>
              </a:spcBef>
              <a:spcAft>
                <a:spcPts val="0"/>
              </a:spcAft>
              <a:buSzPts val="1900"/>
              <a:buChar char="○"/>
            </a:pPr>
            <a:r>
              <a:rPr lang="en-US" sz="1900"/>
              <a:t>Key = Singapore’s unique nimble regulatory position amidst larger and less nimble fragmented state/country systems (US/China etc) is favorable to establishing a mid-term competitive advantage to create a thought-leadership position in our financial position worldwide. </a:t>
            </a:r>
            <a:endParaRPr sz="1900"/>
          </a:p>
          <a:p>
            <a:pPr indent="-488950" lvl="1" marL="1460500" rtl="0">
              <a:lnSpc>
                <a:spcPct val="90000"/>
              </a:lnSpc>
              <a:spcBef>
                <a:spcPts val="0"/>
              </a:spcBef>
              <a:spcAft>
                <a:spcPts val="0"/>
              </a:spcAft>
              <a:buSzPts val="1900"/>
              <a:buChar char="○"/>
            </a:pPr>
            <a:r>
              <a:rPr lang="en-US" sz="1900"/>
              <a:t>Prompt engagement in the form of round-table among </a:t>
            </a:r>
            <a:r>
              <a:rPr b="1" i="1" lang="en-US" sz="1900" u="sng"/>
              <a:t>reputable</a:t>
            </a:r>
            <a:r>
              <a:rPr lang="en-US" sz="1900"/>
              <a:t> ICOs(DO NOT judge by amount raised)/law firms/established funds/industry partners to assemble different lens.</a:t>
            </a:r>
            <a:endParaRPr sz="1900"/>
          </a:p>
          <a:p>
            <a:pPr indent="-488950" lvl="2" marL="2197100" rtl="0">
              <a:lnSpc>
                <a:spcPct val="90000"/>
              </a:lnSpc>
              <a:spcBef>
                <a:spcPts val="0"/>
              </a:spcBef>
              <a:spcAft>
                <a:spcPts val="0"/>
              </a:spcAft>
              <a:buSzPts val="1900"/>
              <a:buChar char="■"/>
            </a:pPr>
            <a:r>
              <a:rPr lang="en-US" sz="1900"/>
              <a:t>KYC/AML/CFT discussions should be brought up post clear definition of crypto definition to address crypto-fiat risks. </a:t>
            </a:r>
            <a:endParaRPr sz="1900"/>
          </a:p>
          <a:p>
            <a:pPr indent="0" lvl="0" marL="736600" rtl="0">
              <a:lnSpc>
                <a:spcPct val="90000"/>
              </a:lnSpc>
              <a:spcBef>
                <a:spcPts val="1600"/>
              </a:spcBef>
              <a:spcAft>
                <a:spcPts val="0"/>
              </a:spcAft>
              <a:buNone/>
            </a:pPr>
            <a:r>
              <a:rPr b="1" lang="en-US" sz="1900" u="sng"/>
              <a:t>Firm up Security token definition</a:t>
            </a:r>
            <a:endParaRPr b="1" sz="1900" u="sng"/>
          </a:p>
          <a:p>
            <a:pPr indent="-488950" lvl="0" marL="736600" rtl="0">
              <a:lnSpc>
                <a:spcPct val="90000"/>
              </a:lnSpc>
              <a:spcBef>
                <a:spcPts val="1600"/>
              </a:spcBef>
              <a:spcAft>
                <a:spcPts val="0"/>
              </a:spcAft>
              <a:buSzPts val="1900"/>
              <a:buChar char="-"/>
            </a:pPr>
            <a:r>
              <a:rPr lang="en-US" sz="1900"/>
              <a:t>Define “smells” like a security. </a:t>
            </a:r>
            <a:endParaRPr sz="1900"/>
          </a:p>
          <a:p>
            <a:pPr indent="-488950" lvl="1" marL="2197100" rtl="0">
              <a:lnSpc>
                <a:spcPct val="90000"/>
              </a:lnSpc>
              <a:spcBef>
                <a:spcPts val="0"/>
              </a:spcBef>
              <a:spcAft>
                <a:spcPts val="0"/>
              </a:spcAft>
              <a:buSzPts val="1900"/>
              <a:buChar char="-"/>
            </a:pPr>
            <a:r>
              <a:rPr lang="en-US" sz="1900"/>
              <a:t>Capital gains? Regulate ICOs to disclose process to establish soliciting token sales with intent of promising capital gains? </a:t>
            </a:r>
            <a:endParaRPr sz="1900"/>
          </a:p>
          <a:p>
            <a:pPr indent="-488950" lvl="0" marL="736600" rtl="0">
              <a:lnSpc>
                <a:spcPct val="90000"/>
              </a:lnSpc>
              <a:spcBef>
                <a:spcPts val="0"/>
              </a:spcBef>
              <a:spcAft>
                <a:spcPts val="0"/>
              </a:spcAft>
              <a:buSzPts val="1900"/>
              <a:buChar char="-"/>
            </a:pPr>
            <a:r>
              <a:rPr lang="en-US" sz="1900"/>
              <a:t>Define new sub-category of security tokens under existing securities treatment</a:t>
            </a:r>
            <a:endParaRPr sz="1900"/>
          </a:p>
          <a:p>
            <a:pPr indent="-488950" lvl="1" marL="2197100" rtl="0">
              <a:lnSpc>
                <a:spcPct val="90000"/>
              </a:lnSpc>
              <a:spcBef>
                <a:spcPts val="0"/>
              </a:spcBef>
              <a:spcAft>
                <a:spcPts val="0"/>
              </a:spcAft>
              <a:buSzPts val="1900"/>
              <a:buChar char="-"/>
            </a:pPr>
            <a:r>
              <a:rPr lang="en-US" sz="1900"/>
              <a:t>Highly revolutionary in creation of a new sub-asset class with exemption/additional clauses for regulations for consumer protection → Allow for participants in crypto ecosystems to have “safe and clear” appreciation frameworks</a:t>
            </a:r>
            <a:endParaRPr sz="1900"/>
          </a:p>
          <a:p>
            <a:pPr indent="0" lvl="0" marL="736600" rtl="0">
              <a:lnSpc>
                <a:spcPct val="90000"/>
              </a:lnSpc>
              <a:spcBef>
                <a:spcPts val="1600"/>
              </a:spcBef>
              <a:spcAft>
                <a:spcPts val="0"/>
              </a:spcAft>
              <a:buNone/>
            </a:pPr>
            <a:r>
              <a:rPr b="1" lang="en-US" sz="1900" u="sng"/>
              <a:t>Firm up Utility token definition </a:t>
            </a:r>
            <a:endParaRPr b="1" sz="1900" u="sng"/>
          </a:p>
          <a:p>
            <a:pPr indent="-488950" lvl="0" marL="736600" rtl="0">
              <a:lnSpc>
                <a:spcPct val="90000"/>
              </a:lnSpc>
              <a:spcBef>
                <a:spcPts val="1600"/>
              </a:spcBef>
              <a:spcAft>
                <a:spcPts val="0"/>
              </a:spcAft>
              <a:buSzPts val="1900"/>
              <a:buChar char="-"/>
            </a:pPr>
            <a:r>
              <a:rPr lang="en-US" sz="1900"/>
              <a:t>Define tokens into “fungible currency” tokens  vs “limited-utility” tokens.</a:t>
            </a:r>
            <a:endParaRPr sz="1900"/>
          </a:p>
          <a:p>
            <a:pPr indent="-488950" lvl="1" marL="1460500" rtl="0">
              <a:lnSpc>
                <a:spcPct val="90000"/>
              </a:lnSpc>
              <a:spcBef>
                <a:spcPts val="0"/>
              </a:spcBef>
              <a:spcAft>
                <a:spcPts val="0"/>
              </a:spcAft>
              <a:buSzPts val="1900"/>
              <a:buChar char="-"/>
            </a:pPr>
            <a:r>
              <a:rPr lang="en-US" sz="1900"/>
              <a:t>Define clear tangible boundaries between the “capital appreciation” angle of utility tokens and relevant treatment</a:t>
            </a:r>
            <a:endParaRPr sz="1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b="0" i="0" lang="en-US" sz="4400" u="none" cap="none" strike="noStrike">
                <a:solidFill>
                  <a:srgbClr val="31859B"/>
                </a:solidFill>
                <a:latin typeface="Open Sans"/>
                <a:ea typeface="Open Sans"/>
                <a:cs typeface="Open Sans"/>
                <a:sym typeface="Open Sans"/>
              </a:rPr>
              <a:t>Case Study - Beyond tokens: Cryp-llectibles</a:t>
            </a:r>
            <a:endParaRPr/>
          </a:p>
        </p:txBody>
      </p:sp>
      <p:sp>
        <p:nvSpPr>
          <p:cNvPr id="424" name="Shape 424"/>
          <p:cNvSpPr txBox="1"/>
          <p:nvPr/>
        </p:nvSpPr>
        <p:spPr>
          <a:xfrm>
            <a:off x="1347450" y="2301425"/>
            <a:ext cx="7466100" cy="29631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sz="1800"/>
              <a:t>Collectibles, art pieces and essentially stuff of value benefits directly from blockchain implementation.</a:t>
            </a:r>
            <a:endParaRPr sz="1800"/>
          </a:p>
          <a:p>
            <a:pPr indent="-342900" lvl="1" marL="914400" rtl="0">
              <a:spcBef>
                <a:spcPts val="0"/>
              </a:spcBef>
              <a:spcAft>
                <a:spcPts val="0"/>
              </a:spcAft>
              <a:buSzPts val="1800"/>
              <a:buChar char="-"/>
            </a:pPr>
            <a:r>
              <a:rPr lang="en-US" sz="1800"/>
              <a:t>Cryptokitties. “Genesis” unique kitties easily fetch 6 digit figures.</a:t>
            </a:r>
            <a:endParaRPr sz="1800"/>
          </a:p>
          <a:p>
            <a:pPr indent="-342900" lvl="1" marL="914400" rtl="0">
              <a:spcBef>
                <a:spcPts val="0"/>
              </a:spcBef>
              <a:spcAft>
                <a:spcPts val="0"/>
              </a:spcAft>
              <a:buSzPts val="1800"/>
              <a:buChar char="-"/>
            </a:pPr>
            <a:r>
              <a:rPr lang="en-US" sz="1800"/>
              <a:t>Rare Pepe. “Lord Kek” last spot price was at 22k USD. </a:t>
            </a:r>
            <a:endParaRPr sz="1800"/>
          </a:p>
          <a:p>
            <a:pPr indent="-342900" lvl="1" marL="914400" rtl="0">
              <a:spcBef>
                <a:spcPts val="0"/>
              </a:spcBef>
              <a:spcAft>
                <a:spcPts val="0"/>
              </a:spcAft>
              <a:buSzPts val="1800"/>
              <a:buChar char="-"/>
            </a:pPr>
            <a:r>
              <a:rPr lang="en-US" sz="1800"/>
              <a:t>Maecenas. Democratizing ownership in Warhol, Monet, Picasso</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a:p>
            <a:pPr indent="-342900" lvl="0" marL="457200" rtl="0">
              <a:spcBef>
                <a:spcPts val="0"/>
              </a:spcBef>
              <a:spcAft>
                <a:spcPts val="0"/>
              </a:spcAft>
              <a:buSzPts val="1800"/>
              <a:buChar char="-"/>
            </a:pPr>
            <a:r>
              <a:rPr lang="en-US" sz="1800"/>
              <a:t>Benefits:</a:t>
            </a:r>
            <a:endParaRPr sz="1800"/>
          </a:p>
          <a:p>
            <a:pPr indent="-342900" lvl="1" marL="914400" rtl="0">
              <a:spcBef>
                <a:spcPts val="0"/>
              </a:spcBef>
              <a:spcAft>
                <a:spcPts val="0"/>
              </a:spcAft>
              <a:buSzPts val="1800"/>
              <a:buChar char="-"/>
            </a:pPr>
            <a:r>
              <a:rPr lang="en-US" sz="1800"/>
              <a:t>Offers traceability of value of art piece</a:t>
            </a:r>
            <a:endParaRPr sz="1800"/>
          </a:p>
          <a:p>
            <a:pPr indent="-342900" lvl="1" marL="914400" rtl="0">
              <a:spcBef>
                <a:spcPts val="0"/>
              </a:spcBef>
              <a:spcAft>
                <a:spcPts val="0"/>
              </a:spcAft>
              <a:buSzPts val="1800"/>
              <a:buChar char="-"/>
            </a:pPr>
            <a:r>
              <a:rPr lang="en-US" sz="1800"/>
              <a:t>Anti-forgery/duplicates </a:t>
            </a:r>
            <a:endParaRPr sz="1800"/>
          </a:p>
          <a:p>
            <a:pPr indent="-342900" lvl="1" marL="914400" rtl="0">
              <a:spcBef>
                <a:spcPts val="0"/>
              </a:spcBef>
              <a:spcAft>
                <a:spcPts val="0"/>
              </a:spcAft>
              <a:buSzPts val="1800"/>
              <a:buChar char="-"/>
            </a:pPr>
            <a:r>
              <a:rPr lang="en-US" sz="1800"/>
              <a:t>Ownership protection against theft</a:t>
            </a:r>
            <a:endParaRPr sz="1800"/>
          </a:p>
          <a:p>
            <a:pPr indent="-342900" lvl="1" marL="914400">
              <a:spcBef>
                <a:spcPts val="0"/>
              </a:spcBef>
              <a:spcAft>
                <a:spcPts val="0"/>
              </a:spcAft>
              <a:buSzPts val="1800"/>
              <a:buChar char="-"/>
            </a:pPr>
            <a:r>
              <a:rPr lang="en-US" sz="1800"/>
              <a:t>Preservation of value in generation for things of scarcity and of value. </a:t>
            </a:r>
            <a:endParaRPr sz="1800"/>
          </a:p>
        </p:txBody>
      </p:sp>
      <p:pic>
        <p:nvPicPr>
          <p:cNvPr id="425" name="Shape 425"/>
          <p:cNvPicPr preferRelativeResize="0"/>
          <p:nvPr/>
        </p:nvPicPr>
        <p:blipFill>
          <a:blip r:embed="rId3">
            <a:alphaModFix/>
          </a:blip>
          <a:stretch>
            <a:fillRect/>
          </a:stretch>
        </p:blipFill>
        <p:spPr>
          <a:xfrm>
            <a:off x="9035100" y="2406700"/>
            <a:ext cx="2130101" cy="2212499"/>
          </a:xfrm>
          <a:prstGeom prst="rect">
            <a:avLst/>
          </a:prstGeom>
          <a:noFill/>
          <a:ln>
            <a:noFill/>
          </a:ln>
        </p:spPr>
      </p:pic>
      <p:pic>
        <p:nvPicPr>
          <p:cNvPr id="426" name="Shape 426"/>
          <p:cNvPicPr preferRelativeResize="0"/>
          <p:nvPr/>
        </p:nvPicPr>
        <p:blipFill>
          <a:blip r:embed="rId4">
            <a:alphaModFix/>
          </a:blip>
          <a:stretch>
            <a:fillRect/>
          </a:stretch>
        </p:blipFill>
        <p:spPr>
          <a:xfrm>
            <a:off x="9035100" y="5716600"/>
            <a:ext cx="4863725" cy="1583875"/>
          </a:xfrm>
          <a:prstGeom prst="rect">
            <a:avLst/>
          </a:prstGeom>
          <a:noFill/>
          <a:ln>
            <a:noFill/>
          </a:ln>
        </p:spPr>
      </p:pic>
      <p:pic>
        <p:nvPicPr>
          <p:cNvPr id="427" name="Shape 427"/>
          <p:cNvPicPr preferRelativeResize="0"/>
          <p:nvPr/>
        </p:nvPicPr>
        <p:blipFill>
          <a:blip r:embed="rId5">
            <a:alphaModFix/>
          </a:blip>
          <a:stretch>
            <a:fillRect/>
          </a:stretch>
        </p:blipFill>
        <p:spPr>
          <a:xfrm>
            <a:off x="11583051" y="1094066"/>
            <a:ext cx="2130196" cy="447013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b="0" i="0" lang="en-US" sz="4400" u="none" cap="none" strike="noStrike">
                <a:solidFill>
                  <a:srgbClr val="31859B"/>
                </a:solidFill>
                <a:latin typeface="Open Sans"/>
                <a:ea typeface="Open Sans"/>
                <a:cs typeface="Open Sans"/>
                <a:sym typeface="Open Sans"/>
              </a:rPr>
              <a:t>Case Study - </a:t>
            </a:r>
            <a:r>
              <a:rPr lang="en-US" sz="4400">
                <a:solidFill>
                  <a:srgbClr val="31859B"/>
                </a:solidFill>
                <a:latin typeface="Open Sans"/>
                <a:ea typeface="Open Sans"/>
                <a:cs typeface="Open Sans"/>
                <a:sym typeface="Open Sans"/>
              </a:rPr>
              <a:t>Traditional to ICO</a:t>
            </a:r>
            <a:endParaRPr/>
          </a:p>
        </p:txBody>
      </p:sp>
      <p:sp>
        <p:nvSpPr>
          <p:cNvPr id="433" name="Shape 433"/>
          <p:cNvSpPr txBox="1"/>
          <p:nvPr/>
        </p:nvSpPr>
        <p:spPr>
          <a:xfrm>
            <a:off x="1083200" y="1409100"/>
            <a:ext cx="7638000" cy="3219300"/>
          </a:xfrm>
          <a:prstGeom prst="rect">
            <a:avLst/>
          </a:prstGeom>
          <a:noFill/>
          <a:ln>
            <a:noFill/>
          </a:ln>
        </p:spPr>
        <p:txBody>
          <a:bodyPr anchorCtr="0" anchor="t" bIns="45700" lIns="45700" spcFirstLastPara="1" rIns="45700" wrap="square" tIns="45700">
            <a:noAutofit/>
          </a:bodyPr>
          <a:lstStyle/>
          <a:p>
            <a:pPr indent="-153068" lvl="0" marL="140368"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Independently can survive as a startup and grow as traditional startup company: </a:t>
            </a:r>
            <a:endParaRPr sz="1600"/>
          </a:p>
          <a:p>
            <a:pPr indent="-153067" lvl="1" marL="521367"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Binance/BNB = Exchange to cater to demand in trading cryptocurrency</a:t>
            </a:r>
            <a:endParaRPr sz="1600"/>
          </a:p>
          <a:p>
            <a:pPr indent="-153068" lvl="1" marL="521368" marR="0" rtl="0" algn="l">
              <a:lnSpc>
                <a:spcPct val="100000"/>
              </a:lnSpc>
              <a:spcBef>
                <a:spcPts val="0"/>
              </a:spcBef>
              <a:spcAft>
                <a:spcPts val="0"/>
              </a:spcAft>
              <a:buClr>
                <a:srgbClr val="000000"/>
              </a:buClr>
              <a:buSzPts val="1600"/>
              <a:buFont typeface="Arial"/>
              <a:buChar char="-"/>
            </a:pPr>
            <a:r>
              <a:rPr lang="en-US" sz="1600"/>
              <a:t>Omise/OMG</a:t>
            </a:r>
            <a:r>
              <a:rPr b="0" i="0" lang="en-US" sz="1600" u="none" cap="none" strike="noStrike">
                <a:solidFill>
                  <a:srgbClr val="000000"/>
                </a:solidFill>
                <a:latin typeface="Arial"/>
                <a:ea typeface="Arial"/>
                <a:cs typeface="Arial"/>
                <a:sym typeface="Arial"/>
              </a:rPr>
              <a:t> = payment gateway/point-of-sales startup in developing countries</a:t>
            </a:r>
            <a:endParaRPr b="0" i="0" sz="1600" u="none" cap="none" strike="noStrike">
              <a:solidFill>
                <a:srgbClr val="000000"/>
              </a:solidFill>
              <a:latin typeface="Arial"/>
              <a:ea typeface="Arial"/>
              <a:cs typeface="Arial"/>
              <a:sym typeface="Arial"/>
            </a:endParaRPr>
          </a:p>
          <a:p>
            <a:pPr indent="-153068" lvl="1" marL="521368" marR="0" rtl="0" algn="l">
              <a:lnSpc>
                <a:spcPct val="100000"/>
              </a:lnSpc>
              <a:spcBef>
                <a:spcPts val="0"/>
              </a:spcBef>
              <a:spcAft>
                <a:spcPts val="0"/>
              </a:spcAft>
              <a:buClr>
                <a:srgbClr val="000000"/>
              </a:buClr>
              <a:buSzPts val="1600"/>
              <a:buFont typeface="Arial"/>
              <a:buChar char="-"/>
            </a:pPr>
            <a:r>
              <a:rPr lang="en-US" sz="1600"/>
              <a:t>Uplive/GIFTO = Live-streaming </a:t>
            </a:r>
            <a:endParaRPr sz="1600"/>
          </a:p>
          <a:p>
            <a:pPr indent="-153068" lvl="1" marL="521368" marR="0" rtl="0" algn="l">
              <a:lnSpc>
                <a:spcPct val="100000"/>
              </a:lnSpc>
              <a:spcBef>
                <a:spcPts val="0"/>
              </a:spcBef>
              <a:spcAft>
                <a:spcPts val="0"/>
              </a:spcAft>
              <a:buClr>
                <a:srgbClr val="000000"/>
              </a:buClr>
              <a:buSzPts val="1600"/>
              <a:buFont typeface="Arial"/>
              <a:buChar char="-"/>
            </a:pPr>
            <a:r>
              <a:rPr lang="en-US" sz="1600"/>
              <a:t>Aptoide/APPC = One of the largest Appstore in the world</a:t>
            </a:r>
            <a:endParaRPr sz="1600"/>
          </a:p>
          <a:p>
            <a:pPr indent="-153067" lvl="1" marL="521367" marR="0" rtl="0" algn="l">
              <a:lnSpc>
                <a:spcPct val="100000"/>
              </a:lnSpc>
              <a:spcBef>
                <a:spcPts val="0"/>
              </a:spcBef>
              <a:spcAft>
                <a:spcPts val="0"/>
              </a:spcAft>
              <a:buClr>
                <a:srgbClr val="000000"/>
              </a:buClr>
              <a:buSzPts val="1600"/>
              <a:buFont typeface="Arial"/>
              <a:buChar char="-"/>
            </a:pPr>
            <a:r>
              <a:rPr lang="en-US" sz="1600"/>
              <a:t>Telegram/TON = Encrypted messaging app raising 1.2B USD++</a:t>
            </a:r>
            <a:endParaRPr sz="1600"/>
          </a:p>
          <a:p>
            <a:pPr indent="-51467" lvl="1" marL="521367"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228600" lvl="1" marL="0" marR="0" rtl="0" algn="l">
              <a:lnSpc>
                <a:spcPct val="100000"/>
              </a:lnSpc>
              <a:spcBef>
                <a:spcPts val="0"/>
              </a:spcBef>
              <a:spcAft>
                <a:spcPts val="0"/>
              </a:spcAft>
              <a:buClr>
                <a:srgbClr val="000000"/>
              </a:buClr>
              <a:buSzPts val="1400"/>
              <a:buFont typeface="Arial"/>
              <a:buNone/>
            </a:pPr>
            <a:r>
              <a:rPr b="0" i="0" lang="en-US" sz="1600" u="none" cap="none" strike="noStrike">
                <a:solidFill>
                  <a:srgbClr val="000000"/>
                </a:solidFill>
                <a:latin typeface="Arial"/>
                <a:ea typeface="Arial"/>
                <a:cs typeface="Arial"/>
                <a:sym typeface="Arial"/>
              </a:rPr>
              <a:t>&gt;&gt;</a:t>
            </a:r>
            <a:r>
              <a:rPr lang="en-US" sz="1600"/>
              <a:t>All of them have been good businesses </a:t>
            </a:r>
            <a:r>
              <a:rPr b="0" i="0" lang="en-US" sz="1600" u="none" cap="none" strike="noStrike">
                <a:solidFill>
                  <a:srgbClr val="000000"/>
                </a:solidFill>
                <a:latin typeface="Arial"/>
                <a:ea typeface="Arial"/>
                <a:cs typeface="Arial"/>
                <a:sym typeface="Arial"/>
              </a:rPr>
              <a:t>WITHOUT going through ICO. </a:t>
            </a:r>
            <a:endParaRPr sz="1600"/>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i="1" lang="en-US" sz="1600" u="sng"/>
              <a:t>Question</a:t>
            </a:r>
            <a:r>
              <a:rPr b="0" i="1" lang="en-US" sz="1600" u="none" cap="none" strike="noStrike">
                <a:solidFill>
                  <a:srgbClr val="000000"/>
                </a:solidFill>
                <a:latin typeface="Arial"/>
                <a:ea typeface="Arial"/>
                <a:cs typeface="Arial"/>
                <a:sym typeface="Arial"/>
              </a:rPr>
              <a:t>: How do you ultimately benefit from ICO path - even if crypto tanks = what are the assets accumulated post crypto boom? </a:t>
            </a:r>
            <a:endParaRPr i="1" sz="1600"/>
          </a:p>
        </p:txBody>
      </p:sp>
      <p:graphicFrame>
        <p:nvGraphicFramePr>
          <p:cNvPr id="434" name="Shape 434"/>
          <p:cNvGraphicFramePr/>
          <p:nvPr/>
        </p:nvGraphicFramePr>
        <p:xfrm>
          <a:off x="1173425" y="4864400"/>
          <a:ext cx="3000000" cy="3000000"/>
        </p:xfrm>
        <a:graphic>
          <a:graphicData uri="http://schemas.openxmlformats.org/drawingml/2006/table">
            <a:tbl>
              <a:tblPr>
                <a:noFill/>
                <a:tableStyleId>{15AA01B2-DEB4-4188-B11D-6F5910436429}</a:tableStyleId>
              </a:tblPr>
              <a:tblGrid>
                <a:gridCol w="6362700"/>
                <a:gridCol w="6362700"/>
              </a:tblGrid>
              <a:tr h="381000">
                <a:tc>
                  <a:txBody>
                    <a:bodyPr>
                      <a:noAutofit/>
                    </a:bodyPr>
                    <a:lstStyle/>
                    <a:p>
                      <a:pPr indent="0" lvl="0" marL="0">
                        <a:spcBef>
                          <a:spcPts val="0"/>
                        </a:spcBef>
                        <a:spcAft>
                          <a:spcPts val="0"/>
                        </a:spcAft>
                        <a:buNone/>
                      </a:pPr>
                      <a:r>
                        <a:rPr b="1" lang="en-US"/>
                        <a:t>Benefits</a:t>
                      </a:r>
                      <a:endParaRPr b="1"/>
                    </a:p>
                  </a:txBody>
                  <a:tcPr marT="91425" marB="91425" marR="91425" marL="91425"/>
                </a:tc>
                <a:tc>
                  <a:txBody>
                    <a:bodyPr>
                      <a:noAutofit/>
                    </a:bodyPr>
                    <a:lstStyle/>
                    <a:p>
                      <a:pPr indent="0" lvl="0" marL="0">
                        <a:spcBef>
                          <a:spcPts val="0"/>
                        </a:spcBef>
                        <a:spcAft>
                          <a:spcPts val="0"/>
                        </a:spcAft>
                        <a:buNone/>
                      </a:pPr>
                      <a:r>
                        <a:rPr b="1" lang="en-US"/>
                        <a:t>Drawbacks</a:t>
                      </a:r>
                      <a:endParaRPr b="1"/>
                    </a:p>
                  </a:txBody>
                  <a:tcPr marT="91425" marB="91425" marR="91425" marL="91425"/>
                </a:tc>
              </a:tr>
              <a:tr h="381000">
                <a:tc>
                  <a:txBody>
                    <a:bodyPr>
                      <a:noAutofit/>
                    </a:bodyPr>
                    <a:lstStyle/>
                    <a:p>
                      <a:pPr indent="0" lvl="0" marL="0">
                        <a:spcBef>
                          <a:spcPts val="0"/>
                        </a:spcBef>
                        <a:spcAft>
                          <a:spcPts val="0"/>
                        </a:spcAft>
                        <a:buNone/>
                      </a:pPr>
                      <a:r>
                        <a:rPr lang="en-US"/>
                        <a:t>Issues tokens without diluting existing stakeholders - faster return of liquidity to earlier equity investors (next to immediate)</a:t>
                      </a:r>
                      <a:endParaRPr/>
                    </a:p>
                  </a:txBody>
                  <a:tcPr marT="91425" marB="91425" marR="91425" marL="91425"/>
                </a:tc>
                <a:tc>
                  <a:txBody>
                    <a:bodyPr>
                      <a:noAutofit/>
                    </a:bodyPr>
                    <a:lstStyle/>
                    <a:p>
                      <a:pPr indent="0" lvl="0" marL="0">
                        <a:spcBef>
                          <a:spcPts val="0"/>
                        </a:spcBef>
                        <a:spcAft>
                          <a:spcPts val="0"/>
                        </a:spcAft>
                        <a:buNone/>
                      </a:pPr>
                      <a:r>
                        <a:rPr lang="en-US"/>
                        <a:t>PR/Regulatory risk - startups in certain sectors might be deemed “too wild” to work with for strategic traditional partners. Eg. Banking/Government/etc</a:t>
                      </a:r>
                      <a:endParaRPr/>
                    </a:p>
                  </a:txBody>
                  <a:tcPr marT="91425" marB="91425" marR="91425" marL="91425"/>
                </a:tc>
              </a:tr>
              <a:tr h="381000">
                <a:tc>
                  <a:txBody>
                    <a:bodyPr>
                      <a:noAutofit/>
                    </a:bodyPr>
                    <a:lstStyle/>
                    <a:p>
                      <a:pPr indent="0" lvl="0" marL="0">
                        <a:spcBef>
                          <a:spcPts val="0"/>
                        </a:spcBef>
                        <a:spcAft>
                          <a:spcPts val="0"/>
                        </a:spcAft>
                        <a:buNone/>
                      </a:pPr>
                      <a:r>
                        <a:rPr lang="en-US"/>
                        <a:t>Allows economic value creation (both utility and secondary markets from get go)</a:t>
                      </a:r>
                      <a:endParaRPr/>
                    </a:p>
                  </a:txBody>
                  <a:tcPr marT="91425" marB="91425" marR="91425" marL="91425"/>
                </a:tc>
                <a:tc>
                  <a:txBody>
                    <a:bodyPr>
                      <a:noAutofit/>
                    </a:bodyPr>
                    <a:lstStyle/>
                    <a:p>
                      <a:pPr indent="0" lvl="0" marL="0">
                        <a:spcBef>
                          <a:spcPts val="0"/>
                        </a:spcBef>
                        <a:spcAft>
                          <a:spcPts val="0"/>
                        </a:spcAft>
                        <a:buNone/>
                      </a:pPr>
                      <a:r>
                        <a:rPr lang="en-US"/>
                        <a:t>Retail token ownership = much more noise in shaping roadmap of people. Masses aren’t known for making great long term decisions. Management needs to be super focused and disciplined (pressure to ‘Moon’ and ‘Lambo’)</a:t>
                      </a:r>
                      <a:endParaRPr/>
                    </a:p>
                  </a:txBody>
                  <a:tcPr marT="91425" marB="91425" marR="91425" marL="91425"/>
                </a:tc>
              </a:tr>
              <a:tr h="381000">
                <a:tc>
                  <a:txBody>
                    <a:bodyPr>
                      <a:noAutofit/>
                    </a:bodyPr>
                    <a:lstStyle/>
                    <a:p>
                      <a:pPr indent="0" lvl="0" marL="0">
                        <a:spcBef>
                          <a:spcPts val="0"/>
                        </a:spcBef>
                        <a:spcAft>
                          <a:spcPts val="0"/>
                        </a:spcAft>
                        <a:buNone/>
                      </a:pPr>
                      <a:r>
                        <a:rPr lang="en-US"/>
                        <a:t>Cash is king = hiring power, marketing power, B2B bargaining power</a:t>
                      </a:r>
                      <a:endParaRPr/>
                    </a:p>
                  </a:txBody>
                  <a:tcPr marT="91425" marB="91425" marR="91425" marL="91425"/>
                </a:tc>
                <a:tc>
                  <a:txBody>
                    <a:bodyPr>
                      <a:noAutofit/>
                    </a:bodyPr>
                    <a:lstStyle/>
                    <a:p>
                      <a:pPr indent="0" lvl="0" marL="0">
                        <a:spcBef>
                          <a:spcPts val="0"/>
                        </a:spcBef>
                        <a:spcAft>
                          <a:spcPts val="0"/>
                        </a:spcAft>
                        <a:buNone/>
                      </a:pPr>
                      <a:r>
                        <a:rPr lang="en-US"/>
                        <a:t>Liquidity risk is always there since it’s not advisable to “liquidate” both team tokens and raised ETH/BTC to fiat immediately, subject to crypto’s volatility.</a:t>
                      </a:r>
                      <a:endParaRPr/>
                    </a:p>
                  </a:txBody>
                  <a:tcPr marT="91425" marB="91425" marR="91425" marL="91425"/>
                </a:tc>
              </a:tr>
              <a:tr h="381000">
                <a:tc>
                  <a:txBody>
                    <a:bodyPr>
                      <a:noAutofit/>
                    </a:bodyPr>
                    <a:lstStyle/>
                    <a:p>
                      <a:pPr indent="0" lvl="0" marL="0" rtl="0">
                        <a:spcBef>
                          <a:spcPts val="0"/>
                        </a:spcBef>
                        <a:spcAft>
                          <a:spcPts val="0"/>
                        </a:spcAft>
                        <a:buNone/>
                      </a:pPr>
                      <a:r>
                        <a:rPr lang="en-US"/>
                        <a:t>Free PR all year round if managed well as long as cryptocurrency market exists + Free users because token holders automatically have incentive to use your product</a:t>
                      </a:r>
                      <a:endParaRPr/>
                    </a:p>
                  </a:txBody>
                  <a:tcPr marT="91425" marB="91425" marR="91425" marL="91425"/>
                </a:tc>
                <a:tc>
                  <a:txBody>
                    <a:bodyPr>
                      <a:noAutofit/>
                    </a:bodyPr>
                    <a:lstStyle/>
                    <a:p>
                      <a:pPr indent="0" lvl="0" marL="0">
                        <a:spcBef>
                          <a:spcPts val="0"/>
                        </a:spcBef>
                        <a:spcAft>
                          <a:spcPts val="0"/>
                        </a:spcAft>
                        <a:buNone/>
                      </a:pPr>
                      <a:r>
                        <a:t/>
                      </a:r>
                      <a:endParaRPr/>
                    </a:p>
                  </a:txBody>
                  <a:tcPr marT="91425" marB="91425" marR="91425" marL="91425"/>
                </a:tc>
              </a:tr>
            </a:tbl>
          </a:graphicData>
        </a:graphic>
      </p:graphicFrame>
      <p:pic>
        <p:nvPicPr>
          <p:cNvPr id="435" name="Shape 435"/>
          <p:cNvPicPr preferRelativeResize="0"/>
          <p:nvPr/>
        </p:nvPicPr>
        <p:blipFill>
          <a:blip r:embed="rId3">
            <a:alphaModFix/>
          </a:blip>
          <a:stretch>
            <a:fillRect/>
          </a:stretch>
        </p:blipFill>
        <p:spPr>
          <a:xfrm>
            <a:off x="9118925" y="1186971"/>
            <a:ext cx="2771050" cy="923675"/>
          </a:xfrm>
          <a:prstGeom prst="rect">
            <a:avLst/>
          </a:prstGeom>
          <a:noFill/>
          <a:ln>
            <a:noFill/>
          </a:ln>
        </p:spPr>
      </p:pic>
      <p:pic>
        <p:nvPicPr>
          <p:cNvPr id="436" name="Shape 436"/>
          <p:cNvPicPr preferRelativeResize="0"/>
          <p:nvPr/>
        </p:nvPicPr>
        <p:blipFill>
          <a:blip r:embed="rId4">
            <a:alphaModFix/>
          </a:blip>
          <a:stretch>
            <a:fillRect/>
          </a:stretch>
        </p:blipFill>
        <p:spPr>
          <a:xfrm>
            <a:off x="9118933" y="2304698"/>
            <a:ext cx="2322992" cy="923675"/>
          </a:xfrm>
          <a:prstGeom prst="rect">
            <a:avLst/>
          </a:prstGeom>
          <a:noFill/>
          <a:ln>
            <a:noFill/>
          </a:ln>
        </p:spPr>
      </p:pic>
      <p:pic>
        <p:nvPicPr>
          <p:cNvPr id="437" name="Shape 437"/>
          <p:cNvPicPr preferRelativeResize="0"/>
          <p:nvPr/>
        </p:nvPicPr>
        <p:blipFill>
          <a:blip r:embed="rId5">
            <a:alphaModFix/>
          </a:blip>
          <a:stretch>
            <a:fillRect/>
          </a:stretch>
        </p:blipFill>
        <p:spPr>
          <a:xfrm>
            <a:off x="12287650" y="1373327"/>
            <a:ext cx="1503825" cy="560025"/>
          </a:xfrm>
          <a:prstGeom prst="rect">
            <a:avLst/>
          </a:prstGeom>
          <a:noFill/>
          <a:ln>
            <a:noFill/>
          </a:ln>
        </p:spPr>
      </p:pic>
      <p:pic>
        <p:nvPicPr>
          <p:cNvPr id="438" name="Shape 438"/>
          <p:cNvPicPr preferRelativeResize="0"/>
          <p:nvPr/>
        </p:nvPicPr>
        <p:blipFill>
          <a:blip r:embed="rId6">
            <a:alphaModFix/>
          </a:blip>
          <a:stretch>
            <a:fillRect/>
          </a:stretch>
        </p:blipFill>
        <p:spPr>
          <a:xfrm>
            <a:off x="11499626" y="2202350"/>
            <a:ext cx="2323000" cy="1128325"/>
          </a:xfrm>
          <a:prstGeom prst="rect">
            <a:avLst/>
          </a:prstGeom>
          <a:noFill/>
          <a:ln>
            <a:noFill/>
          </a:ln>
        </p:spPr>
      </p:pic>
      <p:pic>
        <p:nvPicPr>
          <p:cNvPr id="439" name="Shape 439"/>
          <p:cNvPicPr preferRelativeResize="0"/>
          <p:nvPr/>
        </p:nvPicPr>
        <p:blipFill>
          <a:blip r:embed="rId7">
            <a:alphaModFix/>
          </a:blip>
          <a:stretch>
            <a:fillRect/>
          </a:stretch>
        </p:blipFill>
        <p:spPr>
          <a:xfrm>
            <a:off x="9843346" y="3422398"/>
            <a:ext cx="2916629" cy="1128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Industry Note - China’s Blockchain Scene</a:t>
            </a:r>
            <a:endParaRPr/>
          </a:p>
        </p:txBody>
      </p:sp>
      <p:sp>
        <p:nvSpPr>
          <p:cNvPr id="445" name="Shape 445"/>
          <p:cNvSpPr txBox="1"/>
          <p:nvPr/>
        </p:nvSpPr>
        <p:spPr>
          <a:xfrm>
            <a:off x="2190125" y="2883775"/>
            <a:ext cx="5309400" cy="3310800"/>
          </a:xfrm>
          <a:prstGeom prst="rect">
            <a:avLst/>
          </a:prstGeom>
          <a:noFill/>
          <a:ln>
            <a:noFill/>
          </a:ln>
        </p:spPr>
        <p:txBody>
          <a:bodyPr anchorCtr="0" anchor="t" bIns="45700" lIns="45700" spcFirstLastPara="1" rIns="45700" wrap="square" tIns="45700">
            <a:noAutofit/>
          </a:bodyPr>
          <a:lstStyle/>
          <a:p>
            <a:pPr indent="-342900" lvl="0" marL="457200" marR="0" rtl="0" algn="l">
              <a:lnSpc>
                <a:spcPct val="123076"/>
              </a:lnSpc>
              <a:spcBef>
                <a:spcPts val="0"/>
              </a:spcBef>
              <a:spcAft>
                <a:spcPts val="0"/>
              </a:spcAft>
              <a:buClr>
                <a:srgbClr val="262626"/>
              </a:buClr>
              <a:buSzPts val="1800"/>
              <a:buFont typeface="Helvetica Neue"/>
              <a:buChar char="●"/>
            </a:pPr>
            <a:r>
              <a:rPr lang="en-US" sz="1800">
                <a:solidFill>
                  <a:srgbClr val="262626"/>
                </a:solidFill>
                <a:latin typeface="Helvetica Neue"/>
                <a:ea typeface="Helvetica Neue"/>
                <a:cs typeface="Helvetica Neue"/>
                <a:sym typeface="Helvetica Neue"/>
              </a:rPr>
              <a:t>Blockchain has been heavily promoted with CCP’s stamp of approval (appearance in 人民日报）</a:t>
            </a:r>
            <a:endParaRPr sz="1800">
              <a:solidFill>
                <a:srgbClr val="262626"/>
              </a:solidFill>
              <a:latin typeface="Helvetica Neue"/>
              <a:ea typeface="Helvetica Neue"/>
              <a:cs typeface="Helvetica Neue"/>
              <a:sym typeface="Helvetica Neue"/>
            </a:endParaRPr>
          </a:p>
          <a:p>
            <a:pPr indent="-342900" lvl="0" marL="457200" marR="0" rtl="0" algn="l">
              <a:lnSpc>
                <a:spcPct val="123076"/>
              </a:lnSpc>
              <a:spcBef>
                <a:spcPts val="0"/>
              </a:spcBef>
              <a:spcAft>
                <a:spcPts val="0"/>
              </a:spcAft>
              <a:buClr>
                <a:srgbClr val="262626"/>
              </a:buClr>
              <a:buSzPts val="1800"/>
              <a:buFont typeface="Helvetica Neue"/>
              <a:buChar char="●"/>
            </a:pPr>
            <a:r>
              <a:rPr lang="en-US" sz="1800">
                <a:solidFill>
                  <a:srgbClr val="262626"/>
                </a:solidFill>
                <a:latin typeface="Helvetica Neue"/>
                <a:ea typeface="Helvetica Neue"/>
                <a:cs typeface="Helvetica Neue"/>
                <a:sym typeface="Helvetica Neue"/>
              </a:rPr>
              <a:t>Private/Hybrid permissioned tokens are all the rage - Vechain for example has government endorsement for deployments around KYC/Supply Chain for blockchain projects on a MNC and even city level. </a:t>
            </a:r>
            <a:endParaRPr sz="1800">
              <a:solidFill>
                <a:srgbClr val="262626"/>
              </a:solidFill>
              <a:latin typeface="Helvetica Neue"/>
              <a:ea typeface="Helvetica Neue"/>
              <a:cs typeface="Helvetica Neue"/>
              <a:sym typeface="Helvetica Neue"/>
            </a:endParaRPr>
          </a:p>
          <a:p>
            <a:pPr indent="-342900" lvl="0" marL="457200" marR="0" rtl="0" algn="l">
              <a:lnSpc>
                <a:spcPct val="123076"/>
              </a:lnSpc>
              <a:spcBef>
                <a:spcPts val="0"/>
              </a:spcBef>
              <a:spcAft>
                <a:spcPts val="0"/>
              </a:spcAft>
              <a:buClr>
                <a:srgbClr val="262626"/>
              </a:buClr>
              <a:buSzPts val="1800"/>
              <a:buFont typeface="Helvetica Neue"/>
              <a:buChar char="●"/>
            </a:pPr>
            <a:r>
              <a:rPr lang="en-US" sz="1800">
                <a:solidFill>
                  <a:srgbClr val="262626"/>
                </a:solidFill>
                <a:latin typeface="Helvetica Neue"/>
                <a:ea typeface="Helvetica Neue"/>
                <a:cs typeface="Helvetica Neue"/>
                <a:sym typeface="Helvetica Neue"/>
              </a:rPr>
              <a:t>Cryptocurrency and new ICOs itself is banned entirely subject to future regulation changes in the government. </a:t>
            </a:r>
            <a:endParaRPr sz="1800">
              <a:solidFill>
                <a:srgbClr val="262626"/>
              </a:solidFill>
              <a:latin typeface="Helvetica Neue"/>
              <a:ea typeface="Helvetica Neue"/>
              <a:cs typeface="Helvetica Neue"/>
              <a:sym typeface="Helvetica Neue"/>
            </a:endParaRPr>
          </a:p>
          <a:p>
            <a:pPr indent="-342900" lvl="0" marL="457200" marR="0" rtl="0" algn="l">
              <a:lnSpc>
                <a:spcPct val="123076"/>
              </a:lnSpc>
              <a:spcBef>
                <a:spcPts val="0"/>
              </a:spcBef>
              <a:spcAft>
                <a:spcPts val="0"/>
              </a:spcAft>
              <a:buClr>
                <a:srgbClr val="262626"/>
              </a:buClr>
              <a:buSzPts val="1800"/>
              <a:buFont typeface="Helvetica Neue"/>
              <a:buChar char="●"/>
            </a:pPr>
            <a:r>
              <a:rPr lang="en-US" sz="1800">
                <a:solidFill>
                  <a:srgbClr val="262626"/>
                </a:solidFill>
                <a:latin typeface="Helvetica Neue"/>
                <a:ea typeface="Helvetica Neue"/>
                <a:cs typeface="Helvetica Neue"/>
                <a:sym typeface="Helvetica Neue"/>
              </a:rPr>
              <a:t>Ban on cryptocurrency exchanges will be the first to be lifted and regulated as state-approved exchanges </a:t>
            </a:r>
            <a:endParaRPr sz="1800">
              <a:solidFill>
                <a:srgbClr val="262626"/>
              </a:solidFill>
              <a:latin typeface="Helvetica Neue"/>
              <a:ea typeface="Helvetica Neue"/>
              <a:cs typeface="Helvetica Neue"/>
              <a:sym typeface="Helvetica Neue"/>
            </a:endParaRPr>
          </a:p>
          <a:p>
            <a:pPr indent="0" lvl="0" marL="0" marR="0" rtl="0" algn="l">
              <a:lnSpc>
                <a:spcPct val="123076"/>
              </a:lnSpc>
              <a:spcBef>
                <a:spcPts val="0"/>
              </a:spcBef>
              <a:spcAft>
                <a:spcPts val="0"/>
              </a:spcAft>
              <a:buNone/>
            </a:pPr>
            <a:r>
              <a:t/>
            </a:r>
            <a:endParaRPr sz="1800">
              <a:solidFill>
                <a:srgbClr val="262626"/>
              </a:solidFill>
              <a:latin typeface="Helvetica Neue"/>
              <a:ea typeface="Helvetica Neue"/>
              <a:cs typeface="Helvetica Neue"/>
              <a:sym typeface="Helvetica Neue"/>
            </a:endParaRPr>
          </a:p>
          <a:p>
            <a:pPr indent="0" lvl="0" marL="0" marR="0" rtl="0" algn="l">
              <a:lnSpc>
                <a:spcPct val="123076"/>
              </a:lnSpc>
              <a:spcBef>
                <a:spcPts val="0"/>
              </a:spcBef>
              <a:spcAft>
                <a:spcPts val="0"/>
              </a:spcAft>
              <a:buNone/>
            </a:pPr>
            <a:r>
              <a:t/>
            </a:r>
            <a:endParaRPr sz="1800">
              <a:solidFill>
                <a:srgbClr val="262626"/>
              </a:solidFill>
              <a:latin typeface="Helvetica Neue"/>
              <a:ea typeface="Helvetica Neue"/>
              <a:cs typeface="Helvetica Neue"/>
              <a:sym typeface="Helvetica Neue"/>
            </a:endParaRPr>
          </a:p>
          <a:p>
            <a:pPr indent="0" lvl="0" marL="0" marR="0" rtl="0" algn="l">
              <a:lnSpc>
                <a:spcPct val="123076"/>
              </a:lnSpc>
              <a:spcBef>
                <a:spcPts val="0"/>
              </a:spcBef>
              <a:spcAft>
                <a:spcPts val="0"/>
              </a:spcAft>
              <a:buClr>
                <a:srgbClr val="262626"/>
              </a:buClr>
              <a:buSzPts val="1300"/>
              <a:buFont typeface="Helvetica Neue"/>
              <a:buNone/>
            </a:pPr>
            <a:r>
              <a:t/>
            </a:r>
            <a:endParaRPr sz="1800">
              <a:solidFill>
                <a:srgbClr val="262626"/>
              </a:solidFill>
              <a:latin typeface="Helvetica Neue"/>
              <a:ea typeface="Helvetica Neue"/>
              <a:cs typeface="Helvetica Neue"/>
              <a:sym typeface="Helvetica Neue"/>
            </a:endParaRPr>
          </a:p>
        </p:txBody>
      </p:sp>
      <p:sp>
        <p:nvSpPr>
          <p:cNvPr id="446" name="Shape 446"/>
          <p:cNvSpPr txBox="1"/>
          <p:nvPr/>
        </p:nvSpPr>
        <p:spPr>
          <a:xfrm>
            <a:off x="2442325" y="1466725"/>
            <a:ext cx="10034700" cy="89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i="1" lang="en-US" sz="1600" u="sng"/>
              <a:t>Let’s face it - the second largest (eventually to be first) economy in the world not in blockchain/crypto is a bummer</a:t>
            </a:r>
            <a:endParaRPr b="1" i="1" sz="1600" u="sng"/>
          </a:p>
        </p:txBody>
      </p:sp>
      <p:pic>
        <p:nvPicPr>
          <p:cNvPr id="447" name="Shape 447"/>
          <p:cNvPicPr preferRelativeResize="0"/>
          <p:nvPr/>
        </p:nvPicPr>
        <p:blipFill>
          <a:blip r:embed="rId3">
            <a:alphaModFix/>
          </a:blip>
          <a:stretch>
            <a:fillRect/>
          </a:stretch>
        </p:blipFill>
        <p:spPr>
          <a:xfrm>
            <a:off x="7944000" y="2683475"/>
            <a:ext cx="6085876" cy="4510800"/>
          </a:xfrm>
          <a:prstGeom prst="rect">
            <a:avLst/>
          </a:prstGeom>
          <a:noFill/>
          <a:ln>
            <a:noFill/>
          </a:ln>
        </p:spPr>
      </p:pic>
      <p:sp>
        <p:nvSpPr>
          <p:cNvPr id="448" name="Shape 448"/>
          <p:cNvSpPr txBox="1"/>
          <p:nvPr/>
        </p:nvSpPr>
        <p:spPr>
          <a:xfrm>
            <a:off x="10154275" y="7194275"/>
            <a:ext cx="3744600" cy="637200"/>
          </a:xfrm>
          <a:prstGeom prst="rect">
            <a:avLst/>
          </a:prstGeom>
          <a:noFill/>
          <a:ln>
            <a:noFill/>
          </a:ln>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US"/>
              <a:t>Noam Levenson, CEO of Eden Block</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nvSpPr>
        <p:spPr>
          <a:xfrm>
            <a:off x="731519" y="177165"/>
            <a:ext cx="13167302" cy="764501"/>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Overall tips on Project Selection</a:t>
            </a:r>
            <a:endParaRPr/>
          </a:p>
        </p:txBody>
      </p:sp>
      <p:sp>
        <p:nvSpPr>
          <p:cNvPr id="454" name="Shape 454"/>
          <p:cNvSpPr txBox="1"/>
          <p:nvPr/>
        </p:nvSpPr>
        <p:spPr>
          <a:xfrm>
            <a:off x="889325" y="1114225"/>
            <a:ext cx="12543600" cy="6796800"/>
          </a:xfrm>
          <a:prstGeom prst="rect">
            <a:avLst/>
          </a:prstGeom>
          <a:noFill/>
          <a:ln>
            <a:noFill/>
          </a:ln>
        </p:spPr>
        <p:txBody>
          <a:bodyPr anchorCtr="0" anchor="t" bIns="45700" lIns="45700" spcFirstLastPara="1" rIns="45700" wrap="square" tIns="45700">
            <a:noAutofit/>
          </a:bodyPr>
          <a:lstStyle/>
          <a:p>
            <a:pPr indent="0" lvl="0" marL="0" marR="0" rtl="0" algn="l">
              <a:lnSpc>
                <a:spcPct val="123076"/>
              </a:lnSpc>
              <a:spcBef>
                <a:spcPts val="0"/>
              </a:spcBef>
              <a:spcAft>
                <a:spcPts val="0"/>
              </a:spcAft>
              <a:buNone/>
            </a:pPr>
            <a:r>
              <a:t/>
            </a:r>
            <a:endParaRPr sz="1600"/>
          </a:p>
          <a:p>
            <a:pPr indent="-330200" lvl="0" marL="457200" marR="0" rtl="0" algn="l">
              <a:lnSpc>
                <a:spcPct val="123076"/>
              </a:lnSpc>
              <a:spcBef>
                <a:spcPts val="0"/>
              </a:spcBef>
              <a:spcAft>
                <a:spcPts val="0"/>
              </a:spcAft>
              <a:buSzPts val="1600"/>
              <a:buChar char="-"/>
            </a:pPr>
            <a:r>
              <a:rPr lang="en-US" sz="1600"/>
              <a:t>Way too much fluff exists in crypto scene, some metrics to filter projects by a few points: </a:t>
            </a:r>
            <a:endParaRPr sz="1600"/>
          </a:p>
          <a:p>
            <a:pPr indent="-330200" lvl="1" marL="914400" marR="0" rtl="0" algn="l">
              <a:lnSpc>
                <a:spcPct val="123076"/>
              </a:lnSpc>
              <a:spcBef>
                <a:spcPts val="0"/>
              </a:spcBef>
              <a:spcAft>
                <a:spcPts val="0"/>
              </a:spcAft>
              <a:buSzPts val="1600"/>
              <a:buChar char="-"/>
            </a:pPr>
            <a:r>
              <a:rPr b="1" lang="en-US" sz="1600" u="sng"/>
              <a:t>Decentralization:</a:t>
            </a:r>
            <a:endParaRPr b="1" sz="1600" u="sng"/>
          </a:p>
          <a:p>
            <a:pPr indent="-330200" lvl="2" marL="1371600" marR="0" rtl="0" algn="l">
              <a:lnSpc>
                <a:spcPct val="123076"/>
              </a:lnSpc>
              <a:spcBef>
                <a:spcPts val="0"/>
              </a:spcBef>
              <a:spcAft>
                <a:spcPts val="0"/>
              </a:spcAft>
              <a:buSzPts val="1600"/>
              <a:buChar char="-"/>
            </a:pPr>
            <a:r>
              <a:rPr lang="en-US" sz="1600"/>
              <a:t>Decentralization and centralization have their pros and cons by technical design and is not going away anytime soon (most remedies are varying degree between the decentralization scale) Skip teams who blindly believe in either with no logical breakdown to relate back to the technical capabilities of the blockchain infrastructure. </a:t>
            </a:r>
            <a:endParaRPr sz="1600"/>
          </a:p>
          <a:p>
            <a:pPr indent="-330200" lvl="1" marL="914400" marR="0" rtl="0" algn="l">
              <a:lnSpc>
                <a:spcPct val="123076"/>
              </a:lnSpc>
              <a:spcBef>
                <a:spcPts val="0"/>
              </a:spcBef>
              <a:spcAft>
                <a:spcPts val="0"/>
              </a:spcAft>
              <a:buSzPts val="1600"/>
              <a:buChar char="-"/>
            </a:pPr>
            <a:r>
              <a:rPr b="1" lang="en-US" sz="1600" u="sng"/>
              <a:t>Governance: </a:t>
            </a:r>
            <a:endParaRPr b="1" sz="1600" u="sng"/>
          </a:p>
          <a:p>
            <a:pPr indent="-330200" lvl="2" marL="1371600" marR="0" rtl="0" algn="l">
              <a:lnSpc>
                <a:spcPct val="123076"/>
              </a:lnSpc>
              <a:spcBef>
                <a:spcPts val="0"/>
              </a:spcBef>
              <a:spcAft>
                <a:spcPts val="0"/>
              </a:spcAft>
              <a:buSzPts val="1600"/>
              <a:buChar char="-"/>
            </a:pPr>
            <a:r>
              <a:rPr lang="en-US" sz="1600"/>
              <a:t>Teams that are crystal clear about where in the growth curve they are would be best. Rule of thumb: autocracy works better for acceleration phase, democracy works better for stabilizing and preventing deceleration. </a:t>
            </a:r>
            <a:endParaRPr sz="1600"/>
          </a:p>
          <a:p>
            <a:pPr indent="-330200" lvl="1" marL="914400" marR="0" rtl="0" algn="l">
              <a:lnSpc>
                <a:spcPct val="123076"/>
              </a:lnSpc>
              <a:spcBef>
                <a:spcPts val="0"/>
              </a:spcBef>
              <a:spcAft>
                <a:spcPts val="0"/>
              </a:spcAft>
              <a:buSzPts val="1600"/>
              <a:buChar char="-"/>
            </a:pPr>
            <a:r>
              <a:rPr b="1" lang="en-US" sz="1600" u="sng"/>
              <a:t>Target Market: </a:t>
            </a:r>
            <a:endParaRPr b="1" sz="1600" u="sng"/>
          </a:p>
          <a:p>
            <a:pPr indent="-330200" lvl="2" marL="1371600" marR="0" rtl="0" algn="l">
              <a:lnSpc>
                <a:spcPct val="123076"/>
              </a:lnSpc>
              <a:spcBef>
                <a:spcPts val="0"/>
              </a:spcBef>
              <a:spcAft>
                <a:spcPts val="0"/>
              </a:spcAft>
              <a:buSzPts val="1600"/>
              <a:buChar char="-"/>
            </a:pPr>
            <a:r>
              <a:rPr lang="en-US" sz="1600"/>
              <a:t>Only deal with teams that know that they do not know. Decentralization is not a business model change, it is happening on a much wider scale and longer time horizon where nobody knows how big/small the market can get.</a:t>
            </a:r>
            <a:endParaRPr sz="1600"/>
          </a:p>
          <a:p>
            <a:pPr indent="-330200" lvl="1" marL="914400" marR="0" rtl="0" algn="l">
              <a:lnSpc>
                <a:spcPct val="123076"/>
              </a:lnSpc>
              <a:spcBef>
                <a:spcPts val="0"/>
              </a:spcBef>
              <a:spcAft>
                <a:spcPts val="0"/>
              </a:spcAft>
              <a:buSzPts val="1600"/>
              <a:buChar char="-"/>
            </a:pPr>
            <a:r>
              <a:rPr b="1" lang="en-US" sz="1600" u="sng"/>
              <a:t>Marketing: </a:t>
            </a:r>
            <a:endParaRPr b="1" sz="1600" u="sng"/>
          </a:p>
          <a:p>
            <a:pPr indent="-330200" lvl="2" marL="1371600" marR="0" rtl="0" algn="l">
              <a:lnSpc>
                <a:spcPct val="123076"/>
              </a:lnSpc>
              <a:spcBef>
                <a:spcPts val="0"/>
              </a:spcBef>
              <a:spcAft>
                <a:spcPts val="0"/>
              </a:spcAft>
              <a:buSzPts val="1600"/>
              <a:buChar char="-"/>
            </a:pPr>
            <a:r>
              <a:rPr lang="en-US" sz="1600"/>
              <a:t>Core blockchain revolution is not on a 1-2 years time horizon. Generally avoid high marketing focused teams: less above average returns because all investors get in (including retail), high chance of overpromise and underdelivering + time wrong spent. </a:t>
            </a:r>
            <a:endParaRPr sz="1600"/>
          </a:p>
          <a:p>
            <a:pPr indent="-330200" lvl="1" marL="914400" marR="0" rtl="0" algn="l">
              <a:lnSpc>
                <a:spcPct val="123076"/>
              </a:lnSpc>
              <a:spcBef>
                <a:spcPts val="0"/>
              </a:spcBef>
              <a:spcAft>
                <a:spcPts val="0"/>
              </a:spcAft>
              <a:buSzPts val="1600"/>
              <a:buChar char="-"/>
            </a:pPr>
            <a:r>
              <a:rPr b="1" lang="en-US" sz="1600" u="sng"/>
              <a:t>Teams</a:t>
            </a:r>
            <a:r>
              <a:rPr lang="en-US" sz="1600"/>
              <a:t>: Almost the same as traditional VC investment. Note to take is avoid self-proclaimed “serial entrepreneur” = big ego = big failure rate in uncertain long time horizon vertical. </a:t>
            </a:r>
            <a:endParaRPr sz="1600"/>
          </a:p>
          <a:p>
            <a:pPr indent="-330200" lvl="1" marL="914400" marR="0" rtl="0" algn="l">
              <a:lnSpc>
                <a:spcPct val="123076"/>
              </a:lnSpc>
              <a:spcBef>
                <a:spcPts val="0"/>
              </a:spcBef>
              <a:spcAft>
                <a:spcPts val="0"/>
              </a:spcAft>
              <a:buSzPts val="1600"/>
              <a:buChar char="-"/>
            </a:pPr>
            <a:r>
              <a:rPr b="1" lang="en-US" sz="1600" u="sng"/>
              <a:t>Competition: </a:t>
            </a:r>
            <a:endParaRPr b="1" sz="1600" u="sng"/>
          </a:p>
          <a:p>
            <a:pPr indent="-330200" lvl="2" marL="1371600" marR="0" rtl="0" algn="l">
              <a:lnSpc>
                <a:spcPct val="123076"/>
              </a:lnSpc>
              <a:spcBef>
                <a:spcPts val="0"/>
              </a:spcBef>
              <a:spcAft>
                <a:spcPts val="0"/>
              </a:spcAft>
              <a:buSzPts val="1600"/>
              <a:buChar char="-"/>
            </a:pPr>
            <a:r>
              <a:rPr lang="en-US" sz="1600"/>
              <a:t>Ignore this generally, build for the long term competitive scene not the short term. Short term problems in crypto are generally fixed extremely fast by existing organizations due to the premium involved. Teams with focus around teams are better IP than IP in the crypto scene. </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Shape 459"/>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Crystal-ball Gazing - Macro state of Westeros</a:t>
            </a:r>
            <a:endParaRPr/>
          </a:p>
        </p:txBody>
      </p:sp>
      <p:sp>
        <p:nvSpPr>
          <p:cNvPr id="460" name="Shape 460"/>
          <p:cNvSpPr txBox="1"/>
          <p:nvPr/>
        </p:nvSpPr>
        <p:spPr>
          <a:xfrm>
            <a:off x="6856475" y="1526950"/>
            <a:ext cx="6991800" cy="6083100"/>
          </a:xfrm>
          <a:prstGeom prst="rect">
            <a:avLst/>
          </a:prstGeom>
          <a:noFill/>
          <a:ln>
            <a:noFill/>
          </a:ln>
        </p:spPr>
        <p:txBody>
          <a:bodyPr anchorCtr="0" anchor="t" bIns="45700" lIns="45700" spcFirstLastPara="1" rIns="45700" wrap="square" tIns="45700">
            <a:noAutofit/>
          </a:bodyPr>
          <a:lstStyle/>
          <a:p>
            <a:pPr indent="0" lvl="0" marL="914400" marR="0" rtl="0" algn="l">
              <a:lnSpc>
                <a:spcPct val="123076"/>
              </a:lnSpc>
              <a:spcBef>
                <a:spcPts val="0"/>
              </a:spcBef>
              <a:spcAft>
                <a:spcPts val="0"/>
              </a:spcAft>
              <a:buNone/>
            </a:pPr>
            <a:r>
              <a:rPr b="1" lang="en-US" sz="1500"/>
              <a:t>Context - A Game of Thrones Analogy: </a:t>
            </a:r>
            <a:endParaRPr b="1" sz="1500"/>
          </a:p>
          <a:p>
            <a:pPr indent="0" lvl="0" marL="914400" marR="0" rtl="0" algn="l">
              <a:lnSpc>
                <a:spcPct val="123076"/>
              </a:lnSpc>
              <a:spcBef>
                <a:spcPts val="0"/>
              </a:spcBef>
              <a:spcAft>
                <a:spcPts val="0"/>
              </a:spcAft>
              <a:buNone/>
            </a:pPr>
            <a:r>
              <a:t/>
            </a:r>
            <a:endParaRPr sz="1500"/>
          </a:p>
          <a:p>
            <a:pPr indent="0" lvl="0" marL="914400" marR="0" rtl="0" algn="l">
              <a:lnSpc>
                <a:spcPct val="123076"/>
              </a:lnSpc>
              <a:spcBef>
                <a:spcPts val="0"/>
              </a:spcBef>
              <a:spcAft>
                <a:spcPts val="0"/>
              </a:spcAft>
              <a:buNone/>
            </a:pPr>
            <a:r>
              <a:rPr b="1" lang="en-US" sz="1500" u="sng"/>
              <a:t>Winter is coming</a:t>
            </a:r>
            <a:r>
              <a:rPr lang="en-US" sz="1500"/>
              <a:t> = Fear-Uncertainty-Doubt (FUD) in the market amidst fake news, misrepresentations, 99% of GRQ scams etc</a:t>
            </a:r>
            <a:endParaRPr sz="1500"/>
          </a:p>
          <a:p>
            <a:pPr indent="0" lvl="0" marL="914400" marR="0" rtl="0" algn="l">
              <a:lnSpc>
                <a:spcPct val="123076"/>
              </a:lnSpc>
              <a:spcBef>
                <a:spcPts val="0"/>
              </a:spcBef>
              <a:spcAft>
                <a:spcPts val="0"/>
              </a:spcAft>
              <a:buNone/>
            </a:pPr>
            <a:r>
              <a:t/>
            </a:r>
            <a:endParaRPr sz="1500"/>
          </a:p>
          <a:p>
            <a:pPr indent="0" lvl="0" marL="914400" marR="0" rtl="0" algn="l">
              <a:lnSpc>
                <a:spcPct val="123076"/>
              </a:lnSpc>
              <a:spcBef>
                <a:spcPts val="0"/>
              </a:spcBef>
              <a:spcAft>
                <a:spcPts val="0"/>
              </a:spcAft>
              <a:buNone/>
            </a:pPr>
            <a:r>
              <a:rPr b="1" lang="en-US" sz="1500"/>
              <a:t>Private Chains</a:t>
            </a:r>
            <a:r>
              <a:rPr lang="en-US" sz="1500"/>
              <a:t>: </a:t>
            </a:r>
            <a:r>
              <a:rPr i="1" lang="en-US" sz="1500" u="sng"/>
              <a:t>Lannisters - Right wingers</a:t>
            </a:r>
            <a:r>
              <a:rPr lang="en-US" sz="1500"/>
              <a:t> = </a:t>
            </a:r>
            <a:endParaRPr sz="1500"/>
          </a:p>
          <a:p>
            <a:pPr indent="0" lvl="0" marL="914400" marR="0" rtl="0" algn="l">
              <a:lnSpc>
                <a:spcPct val="123076"/>
              </a:lnSpc>
              <a:spcBef>
                <a:spcPts val="0"/>
              </a:spcBef>
              <a:spcAft>
                <a:spcPts val="0"/>
              </a:spcAft>
              <a:buNone/>
            </a:pPr>
            <a:r>
              <a:rPr lang="en-US" sz="1500"/>
              <a:t>Large private groups power-hodlers obsessed with secrecy and hanging on to control, sees people as milkable assets for own benefits. Operating from a deeply rooted scarcity mentality due to capitalistic teachings.</a:t>
            </a:r>
            <a:endParaRPr sz="1500"/>
          </a:p>
          <a:p>
            <a:pPr indent="0" lvl="0" marL="914400" marR="0" rtl="0" algn="l">
              <a:lnSpc>
                <a:spcPct val="123076"/>
              </a:lnSpc>
              <a:spcBef>
                <a:spcPts val="0"/>
              </a:spcBef>
              <a:spcAft>
                <a:spcPts val="0"/>
              </a:spcAft>
              <a:buNone/>
            </a:pPr>
            <a:r>
              <a:t/>
            </a:r>
            <a:endParaRPr sz="1500"/>
          </a:p>
          <a:p>
            <a:pPr indent="0" lvl="0" marL="914400" marR="0" rtl="0" algn="l">
              <a:lnSpc>
                <a:spcPct val="123076"/>
              </a:lnSpc>
              <a:spcBef>
                <a:spcPts val="0"/>
              </a:spcBef>
              <a:spcAft>
                <a:spcPts val="0"/>
              </a:spcAft>
              <a:buNone/>
            </a:pPr>
            <a:r>
              <a:rPr b="1" lang="en-US" sz="1500"/>
              <a:t>Hybrid Chains</a:t>
            </a:r>
            <a:r>
              <a:rPr lang="en-US" sz="1500"/>
              <a:t>: </a:t>
            </a:r>
            <a:r>
              <a:rPr i="1" lang="en-US" sz="1500" u="sng"/>
              <a:t>Tagaryens - Mixed wingers</a:t>
            </a:r>
            <a:r>
              <a:rPr lang="en-US" sz="1500"/>
              <a:t> = </a:t>
            </a:r>
            <a:endParaRPr sz="1500"/>
          </a:p>
          <a:p>
            <a:pPr indent="0" lvl="0" marL="914400" marR="0" rtl="0" algn="l">
              <a:lnSpc>
                <a:spcPct val="123076"/>
              </a:lnSpc>
              <a:spcBef>
                <a:spcPts val="0"/>
              </a:spcBef>
              <a:spcAft>
                <a:spcPts val="0"/>
              </a:spcAft>
              <a:buNone/>
            </a:pPr>
            <a:r>
              <a:rPr lang="en-US" sz="1500"/>
              <a:t>Adopts a mixture of people oriented social benefits while still maintaining a certain degree of secrecy, noble aristocratic beliefs and capitalism structures. </a:t>
            </a:r>
            <a:endParaRPr sz="1500"/>
          </a:p>
          <a:p>
            <a:pPr indent="0" lvl="0" marL="914400" marR="0" rtl="0" algn="l">
              <a:lnSpc>
                <a:spcPct val="123076"/>
              </a:lnSpc>
              <a:spcBef>
                <a:spcPts val="0"/>
              </a:spcBef>
              <a:spcAft>
                <a:spcPts val="0"/>
              </a:spcAft>
              <a:buNone/>
            </a:pPr>
            <a:r>
              <a:t/>
            </a:r>
            <a:endParaRPr sz="1500"/>
          </a:p>
          <a:p>
            <a:pPr indent="0" lvl="0" marL="914400" marR="0" rtl="0" algn="l">
              <a:lnSpc>
                <a:spcPct val="123076"/>
              </a:lnSpc>
              <a:spcBef>
                <a:spcPts val="0"/>
              </a:spcBef>
              <a:spcAft>
                <a:spcPts val="0"/>
              </a:spcAft>
              <a:buNone/>
            </a:pPr>
            <a:r>
              <a:rPr b="1" lang="en-US" sz="1500"/>
              <a:t>Public</a:t>
            </a:r>
            <a:r>
              <a:rPr lang="en-US" sz="1500"/>
              <a:t> </a:t>
            </a:r>
            <a:r>
              <a:rPr b="1" lang="en-US" sz="1500"/>
              <a:t>Chains:</a:t>
            </a:r>
            <a:r>
              <a:rPr lang="en-US" sz="1500"/>
              <a:t> </a:t>
            </a:r>
            <a:r>
              <a:rPr i="1" lang="en-US" sz="1500" u="sng"/>
              <a:t>Jon Snow &amp; Wildlings - Left wingers</a:t>
            </a:r>
            <a:r>
              <a:rPr lang="en-US" sz="1500"/>
              <a:t> = </a:t>
            </a:r>
            <a:endParaRPr sz="1500"/>
          </a:p>
          <a:p>
            <a:pPr indent="0" lvl="0" marL="914400" marR="0" rtl="0" algn="l">
              <a:lnSpc>
                <a:spcPct val="123076"/>
              </a:lnSpc>
              <a:spcBef>
                <a:spcPts val="0"/>
              </a:spcBef>
              <a:spcAft>
                <a:spcPts val="0"/>
              </a:spcAft>
              <a:buNone/>
            </a:pPr>
            <a:r>
              <a:rPr lang="en-US" sz="1500"/>
              <a:t>Everything is for returning power to the people but generally messy and chaotic, fails at efficiency during times of great chaos and change due to the lack of willing leaders to want to be “King of the North”  </a:t>
            </a:r>
            <a:endParaRPr sz="1500"/>
          </a:p>
        </p:txBody>
      </p:sp>
      <p:grpSp>
        <p:nvGrpSpPr>
          <p:cNvPr id="461" name="Shape 461"/>
          <p:cNvGrpSpPr/>
          <p:nvPr/>
        </p:nvGrpSpPr>
        <p:grpSpPr>
          <a:xfrm>
            <a:off x="646513" y="1907863"/>
            <a:ext cx="6602076" cy="5321265"/>
            <a:chOff x="621313" y="2032975"/>
            <a:chExt cx="6602076" cy="5321265"/>
          </a:xfrm>
        </p:grpSpPr>
        <p:pic>
          <p:nvPicPr>
            <p:cNvPr id="462" name="Shape 462"/>
            <p:cNvPicPr preferRelativeResize="0"/>
            <p:nvPr/>
          </p:nvPicPr>
          <p:blipFill>
            <a:blip r:embed="rId3">
              <a:alphaModFix/>
            </a:blip>
            <a:stretch>
              <a:fillRect/>
            </a:stretch>
          </p:blipFill>
          <p:spPr>
            <a:xfrm>
              <a:off x="2281100" y="2032975"/>
              <a:ext cx="3327125" cy="1898375"/>
            </a:xfrm>
            <a:prstGeom prst="rect">
              <a:avLst/>
            </a:prstGeom>
            <a:noFill/>
            <a:ln>
              <a:noFill/>
            </a:ln>
          </p:spPr>
        </p:pic>
        <p:pic>
          <p:nvPicPr>
            <p:cNvPr id="463" name="Shape 463"/>
            <p:cNvPicPr preferRelativeResize="0"/>
            <p:nvPr/>
          </p:nvPicPr>
          <p:blipFill>
            <a:blip r:embed="rId4">
              <a:alphaModFix/>
            </a:blip>
            <a:stretch>
              <a:fillRect/>
            </a:stretch>
          </p:blipFill>
          <p:spPr>
            <a:xfrm>
              <a:off x="621313" y="3855140"/>
              <a:ext cx="6602076" cy="34991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nvSpPr>
        <p:spPr>
          <a:xfrm>
            <a:off x="1518850" y="2363474"/>
            <a:ext cx="6856800" cy="23271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000"/>
              <a:buFont typeface="Open Sans"/>
              <a:buNone/>
            </a:pPr>
            <a:r>
              <a:rPr b="1" i="0" lang="en-US" sz="2000" u="none" cap="none" strike="noStrike">
                <a:solidFill>
                  <a:srgbClr val="000000"/>
                </a:solidFill>
                <a:latin typeface="Open Sans"/>
                <a:ea typeface="Open Sans"/>
                <a:cs typeface="Open Sans"/>
                <a:sym typeface="Open Sans"/>
              </a:rPr>
              <a:t>Trunk vs Branch</a:t>
            </a:r>
            <a:endParaRPr/>
          </a:p>
          <a:p>
            <a:pPr indent="0" lvl="0" marL="0" marR="0" rtl="0" algn="l">
              <a:lnSpc>
                <a:spcPct val="100000"/>
              </a:lnSpc>
              <a:spcBef>
                <a:spcPts val="0"/>
              </a:spcBef>
              <a:spcAft>
                <a:spcPts val="0"/>
              </a:spcAft>
              <a:buClr>
                <a:srgbClr val="000000"/>
              </a:buClr>
              <a:buSzPts val="2000"/>
              <a:buFont typeface="Open Sans"/>
              <a:buNone/>
            </a:pPr>
            <a:r>
              <a:t/>
            </a:r>
            <a:endParaRPr b="1" i="0" sz="2000" u="none" cap="none" strike="noStrike">
              <a:solidFill>
                <a:srgbClr val="000000"/>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000000"/>
              </a:buClr>
              <a:buSzPts val="2000"/>
              <a:buFont typeface="Open Sans"/>
              <a:buChar char="-"/>
            </a:pPr>
            <a:r>
              <a:rPr b="0" i="0" lang="en-US" sz="2000" u="none" cap="none" strike="noStrike">
                <a:solidFill>
                  <a:srgbClr val="000000"/>
                </a:solidFill>
                <a:latin typeface="Open Sans"/>
                <a:ea typeface="Open Sans"/>
                <a:cs typeface="Open Sans"/>
                <a:sym typeface="Open Sans"/>
              </a:rPr>
              <a:t>Crypto</a:t>
            </a:r>
            <a:r>
              <a:rPr lang="en-US" sz="2000">
                <a:latin typeface="Open Sans"/>
                <a:ea typeface="Open Sans"/>
                <a:cs typeface="Open Sans"/>
                <a:sym typeface="Open Sans"/>
              </a:rPr>
              <a:t>-</a:t>
            </a:r>
            <a:r>
              <a:rPr b="0" i="0" lang="en-US" sz="2000" u="none" cap="none" strike="noStrike">
                <a:solidFill>
                  <a:srgbClr val="000000"/>
                </a:solidFill>
                <a:latin typeface="Open Sans"/>
                <a:ea typeface="Open Sans"/>
                <a:cs typeface="Open Sans"/>
                <a:sym typeface="Open Sans"/>
              </a:rPr>
              <a:t>universe = Massive (rethinking internet technology + fundamental economics + sociology) </a:t>
            </a:r>
            <a:endParaRPr/>
          </a:p>
          <a:p>
            <a:pPr indent="-342900" lvl="0" marL="342900" marR="0" rtl="0" algn="l">
              <a:lnSpc>
                <a:spcPct val="100000"/>
              </a:lnSpc>
              <a:spcBef>
                <a:spcPts val="0"/>
              </a:spcBef>
              <a:spcAft>
                <a:spcPts val="0"/>
              </a:spcAft>
              <a:buClr>
                <a:srgbClr val="000000"/>
              </a:buClr>
              <a:buSzPts val="2000"/>
              <a:buFont typeface="Open Sans"/>
              <a:buChar char="-"/>
            </a:pPr>
            <a:r>
              <a:rPr b="0" i="0" lang="en-US" sz="2000" u="none" cap="none" strike="noStrike">
                <a:solidFill>
                  <a:srgbClr val="000000"/>
                </a:solidFill>
                <a:latin typeface="Open Sans"/>
                <a:ea typeface="Open Sans"/>
                <a:cs typeface="Open Sans"/>
                <a:sym typeface="Open Sans"/>
              </a:rPr>
              <a:t>Establishing the trunk – with option to deep dive into respective branches </a:t>
            </a:r>
            <a:endParaRPr sz="2000">
              <a:latin typeface="Open Sans"/>
              <a:ea typeface="Open Sans"/>
              <a:cs typeface="Open Sans"/>
              <a:sym typeface="Open Sans"/>
            </a:endParaRPr>
          </a:p>
          <a:p>
            <a:pPr indent="-355600" lvl="1" marL="914400" marR="0" rtl="0" algn="l">
              <a:lnSpc>
                <a:spcPct val="100000"/>
              </a:lnSpc>
              <a:spcBef>
                <a:spcPts val="0"/>
              </a:spcBef>
              <a:spcAft>
                <a:spcPts val="0"/>
              </a:spcAft>
              <a:buSzPts val="2000"/>
              <a:buFont typeface="Open Sans"/>
              <a:buChar char="○"/>
            </a:pPr>
            <a:r>
              <a:rPr lang="en-US" sz="2000">
                <a:latin typeface="Open Sans"/>
                <a:ea typeface="Open Sans"/>
                <a:cs typeface="Open Sans"/>
                <a:sym typeface="Open Sans"/>
              </a:rPr>
              <a:t>Underlying trunk = Disrupting </a:t>
            </a:r>
            <a:r>
              <a:rPr i="1" lang="en-US" sz="2000">
                <a:latin typeface="Open Sans"/>
                <a:ea typeface="Open Sans"/>
                <a:cs typeface="Open Sans"/>
                <a:sym typeface="Open Sans"/>
              </a:rPr>
              <a:t>“trust”</a:t>
            </a:r>
            <a:r>
              <a:rPr lang="en-US" sz="2000">
                <a:latin typeface="Open Sans"/>
                <a:ea typeface="Open Sans"/>
                <a:cs typeface="Open Sans"/>
                <a:sym typeface="Open Sans"/>
              </a:rPr>
              <a:t> networks</a:t>
            </a:r>
            <a:endParaRPr sz="2000">
              <a:latin typeface="Open Sans"/>
              <a:ea typeface="Open Sans"/>
              <a:cs typeface="Open Sans"/>
              <a:sym typeface="Open Sans"/>
            </a:endParaRPr>
          </a:p>
        </p:txBody>
      </p:sp>
      <p:grpSp>
        <p:nvGrpSpPr>
          <p:cNvPr id="128" name="Shape 128"/>
          <p:cNvGrpSpPr/>
          <p:nvPr/>
        </p:nvGrpSpPr>
        <p:grpSpPr>
          <a:xfrm>
            <a:off x="9719200" y="2261582"/>
            <a:ext cx="3410263" cy="5047262"/>
            <a:chOff x="9504950" y="2501032"/>
            <a:chExt cx="3410263" cy="5047262"/>
          </a:xfrm>
        </p:grpSpPr>
        <p:pic>
          <p:nvPicPr>
            <p:cNvPr descr="Picture 1" id="129" name="Shape 129"/>
            <p:cNvPicPr preferRelativeResize="0"/>
            <p:nvPr/>
          </p:nvPicPr>
          <p:blipFill rotWithShape="1">
            <a:blip r:embed="rId3">
              <a:alphaModFix/>
            </a:blip>
            <a:srcRect b="0" l="0" r="0" t="0"/>
            <a:stretch/>
          </p:blipFill>
          <p:spPr>
            <a:xfrm>
              <a:off x="9504950" y="2501032"/>
              <a:ext cx="3410263" cy="4549500"/>
            </a:xfrm>
            <a:prstGeom prst="rect">
              <a:avLst/>
            </a:prstGeom>
            <a:noFill/>
            <a:ln>
              <a:noFill/>
            </a:ln>
          </p:spPr>
        </p:pic>
        <p:grpSp>
          <p:nvGrpSpPr>
            <p:cNvPr id="130" name="Shape 130"/>
            <p:cNvGrpSpPr/>
            <p:nvPr/>
          </p:nvGrpSpPr>
          <p:grpSpPr>
            <a:xfrm>
              <a:off x="10352900" y="3722482"/>
              <a:ext cx="1325400" cy="3825812"/>
              <a:chOff x="10429100" y="2960482"/>
              <a:chExt cx="1325400" cy="3825812"/>
            </a:xfrm>
          </p:grpSpPr>
          <p:sp>
            <p:nvSpPr>
              <p:cNvPr id="131" name="Shape 131"/>
              <p:cNvSpPr txBox="1"/>
              <p:nvPr/>
            </p:nvSpPr>
            <p:spPr>
              <a:xfrm>
                <a:off x="10429100" y="6472194"/>
                <a:ext cx="1325400" cy="314100"/>
              </a:xfrm>
              <a:prstGeom prst="rect">
                <a:avLst/>
              </a:prstGeom>
              <a:noFill/>
              <a:ln cap="flat" cmpd="sng" w="25400">
                <a:solidFill>
                  <a:srgbClr val="FF000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Focus of Preso</a:t>
                </a:r>
                <a:endParaRPr/>
              </a:p>
            </p:txBody>
          </p:sp>
          <p:sp>
            <p:nvSpPr>
              <p:cNvPr id="132" name="Shape 132"/>
              <p:cNvSpPr/>
              <p:nvPr/>
            </p:nvSpPr>
            <p:spPr>
              <a:xfrm>
                <a:off x="10960442" y="2960482"/>
                <a:ext cx="325800" cy="3526800"/>
              </a:xfrm>
              <a:custGeom>
                <a:pathLst>
                  <a:path extrusionOk="0" h="120000" w="120000">
                    <a:moveTo>
                      <a:pt x="0" y="0"/>
                    </a:moveTo>
                    <a:lnTo>
                      <a:pt x="120000" y="0"/>
                    </a:lnTo>
                    <a:lnTo>
                      <a:pt x="120000" y="120000"/>
                    </a:lnTo>
                    <a:lnTo>
                      <a:pt x="0" y="120000"/>
                    </a:lnTo>
                    <a:close/>
                    <a:moveTo>
                      <a:pt x="15000" y="1383"/>
                    </a:moveTo>
                    <a:lnTo>
                      <a:pt x="15000" y="118616"/>
                    </a:lnTo>
                    <a:lnTo>
                      <a:pt x="105000" y="118616"/>
                    </a:lnTo>
                    <a:lnTo>
                      <a:pt x="105000" y="1383"/>
                    </a:lnTo>
                    <a:close/>
                  </a:path>
                </a:pathLst>
              </a:custGeom>
              <a:solidFill>
                <a:srgbClr val="FF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3" name="Shape 133"/>
          <p:cNvSpPr txBox="1"/>
          <p:nvPr/>
        </p:nvSpPr>
        <p:spPr>
          <a:xfrm>
            <a:off x="1518850" y="5570925"/>
            <a:ext cx="5785200" cy="12345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000"/>
              <a:buFont typeface="Open Sans"/>
              <a:buNone/>
            </a:pPr>
            <a:r>
              <a:rPr b="1" i="0" lang="en-US" sz="2000" u="none" cap="none" strike="noStrike">
                <a:solidFill>
                  <a:srgbClr val="000000"/>
                </a:solidFill>
                <a:latin typeface="Open Sans"/>
                <a:ea typeface="Open Sans"/>
                <a:cs typeface="Open Sans"/>
                <a:sym typeface="Open Sans"/>
              </a:rPr>
              <a:t>Evolving space</a:t>
            </a:r>
            <a:endParaRPr/>
          </a:p>
          <a:p>
            <a:pPr indent="-355600" lvl="0" marL="457200" marR="0" rtl="0" algn="l">
              <a:lnSpc>
                <a:spcPct val="100000"/>
              </a:lnSpc>
              <a:spcBef>
                <a:spcPts val="0"/>
              </a:spcBef>
              <a:spcAft>
                <a:spcPts val="0"/>
              </a:spcAft>
              <a:buClr>
                <a:srgbClr val="000000"/>
              </a:buClr>
              <a:buSzPts val="2000"/>
              <a:buFont typeface="Helvetica Neue"/>
              <a:buChar char="●"/>
            </a:pPr>
            <a:r>
              <a:rPr b="0" i="0" lang="en-US" sz="2000" u="none" cap="none" strike="noStrike">
                <a:solidFill>
                  <a:srgbClr val="000000"/>
                </a:solidFill>
                <a:latin typeface="Open Sans"/>
                <a:ea typeface="Open Sans"/>
                <a:cs typeface="Open Sans"/>
                <a:sym typeface="Open Sans"/>
              </a:rPr>
              <a:t>Frontier space constantly being shaped</a:t>
            </a:r>
            <a:r>
              <a:rPr lang="en-US" sz="2000">
                <a:latin typeface="Open Sans"/>
                <a:ea typeface="Open Sans"/>
                <a:cs typeface="Open Sans"/>
                <a:sym typeface="Open Sans"/>
              </a:rPr>
              <a:t> and ever evolving</a:t>
            </a:r>
            <a:endParaRPr/>
          </a:p>
        </p:txBody>
      </p:sp>
      <p:sp>
        <p:nvSpPr>
          <p:cNvPr id="134" name="Shape 134"/>
          <p:cNvSpPr txBox="1"/>
          <p:nvPr/>
        </p:nvSpPr>
        <p:spPr>
          <a:xfrm>
            <a:off x="3093274" y="1044963"/>
            <a:ext cx="8443800" cy="131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US" sz="1600"/>
              <a:t>“If trust is the underlying principle underpinning all human interaction and inventions, then a disruption on the trust - level, will disrupt everything we sapiens have previously conceived.” </a:t>
            </a:r>
            <a:endParaRPr i="1" sz="1600"/>
          </a:p>
          <a:p>
            <a:pPr indent="-330200" lvl="3" marL="3657600" rtl="0">
              <a:spcBef>
                <a:spcPts val="0"/>
              </a:spcBef>
              <a:spcAft>
                <a:spcPts val="0"/>
              </a:spcAft>
              <a:buSzPts val="1600"/>
              <a:buChar char="-"/>
            </a:pPr>
            <a:r>
              <a:rPr i="1" lang="en-US" sz="1600"/>
              <a:t>‘Anonymous’</a:t>
            </a:r>
            <a:endParaRPr i="1" sz="1600"/>
          </a:p>
        </p:txBody>
      </p:sp>
      <p:sp>
        <p:nvSpPr>
          <p:cNvPr id="135" name="Shape 135"/>
          <p:cNvSpPr txBox="1"/>
          <p:nvPr/>
        </p:nvSpPr>
        <p:spPr>
          <a:xfrm>
            <a:off x="731519" y="636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Notes on Presentation</a:t>
            </a:r>
            <a:endParaRPr/>
          </a:p>
        </p:txBody>
      </p:sp>
      <p:cxnSp>
        <p:nvCxnSpPr>
          <p:cNvPr id="136" name="Shape 136"/>
          <p:cNvCxnSpPr/>
          <p:nvPr/>
        </p:nvCxnSpPr>
        <p:spPr>
          <a:xfrm>
            <a:off x="730200" y="907400"/>
            <a:ext cx="13170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nvSpPr>
        <p:spPr>
          <a:xfrm>
            <a:off x="6004888" y="1531600"/>
            <a:ext cx="7673100" cy="3054000"/>
          </a:xfrm>
          <a:prstGeom prst="rect">
            <a:avLst/>
          </a:prstGeom>
          <a:noFill/>
          <a:ln>
            <a:noFill/>
          </a:ln>
        </p:spPr>
        <p:txBody>
          <a:bodyPr anchorCtr="0" anchor="t" bIns="45700" lIns="45700" spcFirstLastPara="1" rIns="45700" wrap="square" tIns="45700">
            <a:noAutofit/>
          </a:bodyPr>
          <a:lstStyle/>
          <a:p>
            <a:pPr indent="0" lvl="0" marL="0" marR="0" rtl="0" algn="l">
              <a:lnSpc>
                <a:spcPct val="123076"/>
              </a:lnSpc>
              <a:spcBef>
                <a:spcPts val="0"/>
              </a:spcBef>
              <a:spcAft>
                <a:spcPts val="0"/>
              </a:spcAft>
              <a:buNone/>
            </a:pPr>
            <a:r>
              <a:rPr b="1" lang="en-US" sz="1500"/>
              <a:t>Possible Scenarios (% probability)</a:t>
            </a:r>
            <a:endParaRPr sz="1500"/>
          </a:p>
          <a:p>
            <a:pPr indent="0" lvl="0" marL="0" rtl="0">
              <a:lnSpc>
                <a:spcPct val="123076"/>
              </a:lnSpc>
              <a:spcBef>
                <a:spcPts val="0"/>
              </a:spcBef>
              <a:spcAft>
                <a:spcPts val="0"/>
              </a:spcAft>
              <a:buNone/>
            </a:pPr>
            <a:r>
              <a:rPr lang="en-US" sz="1500">
                <a:solidFill>
                  <a:schemeClr val="dk1"/>
                </a:solidFill>
              </a:rPr>
              <a:t>		</a:t>
            </a:r>
            <a:endParaRPr sz="1500">
              <a:solidFill>
                <a:schemeClr val="dk1"/>
              </a:solidFill>
            </a:endParaRPr>
          </a:p>
          <a:p>
            <a:pPr indent="0" lvl="0" marL="0" rtl="0">
              <a:lnSpc>
                <a:spcPct val="123076"/>
              </a:lnSpc>
              <a:spcBef>
                <a:spcPts val="0"/>
              </a:spcBef>
              <a:spcAft>
                <a:spcPts val="0"/>
              </a:spcAft>
              <a:buNone/>
            </a:pPr>
            <a:r>
              <a:rPr lang="en-US" sz="1500">
                <a:solidFill>
                  <a:schemeClr val="dk1"/>
                </a:solidFill>
              </a:rPr>
              <a:t>1 (60%) = New world order. White walkers get driven back. Cooperation between all 3 westeros parties</a:t>
            </a:r>
            <a:endParaRPr sz="1500">
              <a:solidFill>
                <a:schemeClr val="dk1"/>
              </a:solidFill>
            </a:endParaRPr>
          </a:p>
          <a:p>
            <a:pPr indent="0" lvl="0" marL="0" rtl="0">
              <a:lnSpc>
                <a:spcPct val="123076"/>
              </a:lnSpc>
              <a:spcBef>
                <a:spcPts val="0"/>
              </a:spcBef>
              <a:spcAft>
                <a:spcPts val="0"/>
              </a:spcAft>
              <a:buNone/>
            </a:pPr>
            <a:r>
              <a:rPr lang="en-US" sz="1500">
                <a:solidFill>
                  <a:schemeClr val="dk1"/>
                </a:solidFill>
              </a:rPr>
              <a:t>2 (10%) = New world order: White walkers own the world for a short term as with all FUDs. Implosion of 3 parties in the short run.</a:t>
            </a:r>
            <a:endParaRPr sz="1500"/>
          </a:p>
          <a:p>
            <a:pPr indent="0" lvl="0" marL="0" marR="0" rtl="0">
              <a:lnSpc>
                <a:spcPct val="123076"/>
              </a:lnSpc>
              <a:spcBef>
                <a:spcPts val="0"/>
              </a:spcBef>
              <a:spcAft>
                <a:spcPts val="0"/>
              </a:spcAft>
              <a:buNone/>
            </a:pPr>
            <a:r>
              <a:rPr lang="en-US" sz="1500"/>
              <a:t>3 (30%) = New world order. 1 Westeros faction defeats everyone else: Danny gives birth to more dragons and the horse people and kills everyone (59%) Or Jon Snow gives birth to dragons + the northern wildlings + everyone else as allies (39%) OR Lannisters somehow manage to invent the Death-star to kill everyone (2%) </a:t>
            </a:r>
            <a:endParaRPr sz="1500"/>
          </a:p>
        </p:txBody>
      </p:sp>
      <p:sp>
        <p:nvSpPr>
          <p:cNvPr id="469" name="Shape 469"/>
          <p:cNvSpPr txBox="1"/>
          <p:nvPr/>
        </p:nvSpPr>
        <p:spPr>
          <a:xfrm>
            <a:off x="1593575" y="4611950"/>
            <a:ext cx="11443200" cy="3000000"/>
          </a:xfrm>
          <a:prstGeom prst="rect">
            <a:avLst/>
          </a:prstGeom>
          <a:noFill/>
          <a:ln>
            <a:noFill/>
          </a:ln>
        </p:spPr>
        <p:txBody>
          <a:bodyPr anchorCtr="0" anchor="ctr" bIns="91425" lIns="91425" spcFirstLastPara="1" rIns="91425" wrap="square" tIns="91425">
            <a:noAutofit/>
          </a:bodyPr>
          <a:lstStyle/>
          <a:p>
            <a:pPr indent="0" lvl="0" marL="0" rtl="0">
              <a:lnSpc>
                <a:spcPct val="123076"/>
              </a:lnSpc>
              <a:spcBef>
                <a:spcPts val="0"/>
              </a:spcBef>
              <a:spcAft>
                <a:spcPts val="0"/>
              </a:spcAft>
              <a:buNone/>
            </a:pPr>
            <a:r>
              <a:rPr i="1" lang="en-US" sz="1800">
                <a:solidFill>
                  <a:schemeClr val="dk1"/>
                </a:solidFill>
              </a:rPr>
              <a:t>The world is changing regardless and it has a high probability of landing in hybrid chains era. </a:t>
            </a:r>
            <a:endParaRPr i="1" sz="1800">
              <a:solidFill>
                <a:schemeClr val="dk1"/>
              </a:solidFill>
            </a:endParaRPr>
          </a:p>
          <a:p>
            <a:pPr indent="0" lvl="0" marL="0" rtl="0">
              <a:lnSpc>
                <a:spcPct val="123076"/>
              </a:lnSpc>
              <a:spcBef>
                <a:spcPts val="0"/>
              </a:spcBef>
              <a:spcAft>
                <a:spcPts val="0"/>
              </a:spcAft>
              <a:buNone/>
            </a:pPr>
            <a:r>
              <a:rPr i="1" lang="en-US" sz="1800">
                <a:solidFill>
                  <a:schemeClr val="dk1"/>
                </a:solidFill>
              </a:rPr>
              <a:t>Pure centralized ownership is beginning to fail the interconnected world and people are demanding drastic shifts from status quo. How fast, how slow? </a:t>
            </a:r>
            <a:endParaRPr i="1" sz="1800">
              <a:solidFill>
                <a:schemeClr val="dk1"/>
              </a:solidFill>
            </a:endParaRPr>
          </a:p>
          <a:p>
            <a:pPr indent="0" lvl="0" marL="0" rtl="0">
              <a:lnSpc>
                <a:spcPct val="123076"/>
              </a:lnSpc>
              <a:spcBef>
                <a:spcPts val="0"/>
              </a:spcBef>
              <a:spcAft>
                <a:spcPts val="0"/>
              </a:spcAft>
              <a:buNone/>
            </a:pPr>
            <a:r>
              <a:rPr i="1" lang="en-US" sz="1800">
                <a:solidFill>
                  <a:schemeClr val="dk1"/>
                </a:solidFill>
              </a:rPr>
              <a:t>That only affects future value and discounted pricing of any “crypto” project but it is next to certainty (2% probability) that things will go back to the pure centralized world model. </a:t>
            </a:r>
            <a:endParaRPr i="1" sz="1800">
              <a:solidFill>
                <a:schemeClr val="dk1"/>
              </a:solidFill>
            </a:endParaRPr>
          </a:p>
        </p:txBody>
      </p:sp>
      <p:pic>
        <p:nvPicPr>
          <p:cNvPr id="470" name="Shape 470"/>
          <p:cNvPicPr preferRelativeResize="0"/>
          <p:nvPr/>
        </p:nvPicPr>
        <p:blipFill>
          <a:blip r:embed="rId3">
            <a:alphaModFix/>
          </a:blip>
          <a:stretch>
            <a:fillRect/>
          </a:stretch>
        </p:blipFill>
        <p:spPr>
          <a:xfrm>
            <a:off x="952363" y="1344090"/>
            <a:ext cx="4572000" cy="3429000"/>
          </a:xfrm>
          <a:prstGeom prst="rect">
            <a:avLst/>
          </a:prstGeom>
          <a:noFill/>
          <a:ln>
            <a:noFill/>
          </a:ln>
        </p:spPr>
      </p:pic>
      <p:sp>
        <p:nvSpPr>
          <p:cNvPr id="471" name="Shape 471"/>
          <p:cNvSpPr txBox="1"/>
          <p:nvPr/>
        </p:nvSpPr>
        <p:spPr>
          <a:xfrm>
            <a:off x="4700100" y="6199950"/>
            <a:ext cx="52302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u="sng"/>
              <a:t>The saga is scheduled to unravel in 2019 :)</a:t>
            </a:r>
            <a:endParaRPr b="1" sz="1600" u="sng"/>
          </a:p>
          <a:p>
            <a:pPr indent="0" lvl="0" marL="0" rtl="0" algn="ctr">
              <a:spcBef>
                <a:spcPts val="0"/>
              </a:spcBef>
              <a:spcAft>
                <a:spcPts val="0"/>
              </a:spcAft>
              <a:buNone/>
            </a:pPr>
            <a:r>
              <a:rPr b="1" lang="en-US" sz="1600" u="sng"/>
              <a:t>Stay tuned.</a:t>
            </a:r>
            <a:endParaRPr b="1" sz="1600" u="sng"/>
          </a:p>
        </p:txBody>
      </p:sp>
      <p:sp>
        <p:nvSpPr>
          <p:cNvPr id="472" name="Shape 472"/>
          <p:cNvSpPr txBox="1"/>
          <p:nvPr/>
        </p:nvSpPr>
        <p:spPr>
          <a:xfrm>
            <a:off x="883919" y="3295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Crystal-ball Gazing - Macro state of Westeros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Our potential stance - A House View</a:t>
            </a:r>
            <a:endParaRPr/>
          </a:p>
        </p:txBody>
      </p:sp>
      <p:sp>
        <p:nvSpPr>
          <p:cNvPr id="478" name="Shape 478"/>
          <p:cNvSpPr txBox="1"/>
          <p:nvPr/>
        </p:nvSpPr>
        <p:spPr>
          <a:xfrm>
            <a:off x="3350600" y="2272950"/>
            <a:ext cx="7697400" cy="3656700"/>
          </a:xfrm>
          <a:prstGeom prst="rect">
            <a:avLst/>
          </a:prstGeom>
          <a:noFill/>
          <a:ln>
            <a:noFill/>
          </a:ln>
        </p:spPr>
        <p:txBody>
          <a:bodyPr anchorCtr="0" anchor="t" bIns="45700" lIns="45700" spcFirstLastPara="1" rIns="45700" wrap="square" tIns="45700">
            <a:noAutofit/>
          </a:bodyPr>
          <a:lstStyle/>
          <a:p>
            <a:pPr indent="0" lvl="0" marL="0" rtl="0">
              <a:lnSpc>
                <a:spcPct val="123076"/>
              </a:lnSpc>
              <a:spcBef>
                <a:spcPts val="0"/>
              </a:spcBef>
              <a:spcAft>
                <a:spcPts val="0"/>
              </a:spcAft>
              <a:buClr>
                <a:schemeClr val="dk1"/>
              </a:buClr>
              <a:buSzPts val="1100"/>
              <a:buFont typeface="Arial"/>
              <a:buNone/>
            </a:pPr>
            <a:r>
              <a:t/>
            </a:r>
            <a:endParaRPr b="1" sz="1500">
              <a:solidFill>
                <a:schemeClr val="dk1"/>
              </a:solidFill>
            </a:endParaRPr>
          </a:p>
          <a:p>
            <a:pPr indent="0" lvl="0" marL="0" rtl="0">
              <a:lnSpc>
                <a:spcPct val="123076"/>
              </a:lnSpc>
              <a:spcBef>
                <a:spcPts val="0"/>
              </a:spcBef>
              <a:spcAft>
                <a:spcPts val="0"/>
              </a:spcAft>
              <a:buClr>
                <a:schemeClr val="dk1"/>
              </a:buClr>
              <a:buSzPts val="1100"/>
              <a:buFont typeface="Arial"/>
              <a:buNone/>
            </a:pPr>
            <a:r>
              <a:rPr b="1" lang="en-US" sz="1500">
                <a:solidFill>
                  <a:schemeClr val="dk1"/>
                </a:solidFill>
              </a:rPr>
              <a:t>MV = PQ as basic understanding. </a:t>
            </a:r>
            <a:endParaRPr b="1" sz="1500"/>
          </a:p>
          <a:p>
            <a:pPr indent="0" lvl="0" marL="0" marR="0" rtl="0">
              <a:lnSpc>
                <a:spcPct val="123076"/>
              </a:lnSpc>
              <a:spcBef>
                <a:spcPts val="0"/>
              </a:spcBef>
              <a:spcAft>
                <a:spcPts val="0"/>
              </a:spcAft>
              <a:buNone/>
            </a:pPr>
            <a:r>
              <a:t/>
            </a:r>
            <a:endParaRPr b="1" sz="1500"/>
          </a:p>
          <a:p>
            <a:pPr indent="0" lvl="0" marL="0" marR="0" rtl="0">
              <a:lnSpc>
                <a:spcPct val="123076"/>
              </a:lnSpc>
              <a:spcBef>
                <a:spcPts val="0"/>
              </a:spcBef>
              <a:spcAft>
                <a:spcPts val="0"/>
              </a:spcAft>
              <a:buNone/>
            </a:pPr>
            <a:r>
              <a:rPr b="1" lang="en-US" sz="1500"/>
              <a:t>Equity deals with BaaS (non-token)</a:t>
            </a:r>
            <a:endParaRPr b="1" sz="1500"/>
          </a:p>
          <a:p>
            <a:pPr indent="-323850" lvl="0" marL="457200" marR="0" rtl="0">
              <a:lnSpc>
                <a:spcPct val="123076"/>
              </a:lnSpc>
              <a:spcBef>
                <a:spcPts val="0"/>
              </a:spcBef>
              <a:spcAft>
                <a:spcPts val="0"/>
              </a:spcAft>
              <a:buSzPts val="1500"/>
              <a:buChar char="-"/>
            </a:pPr>
            <a:r>
              <a:rPr b="1" lang="en-US" sz="1500"/>
              <a:t>Timely relevant verticals = supply chain, provenance, </a:t>
            </a:r>
            <a:endParaRPr b="1" sz="1500"/>
          </a:p>
          <a:p>
            <a:pPr indent="-323850" lvl="0" marL="457200" marR="0" rtl="0">
              <a:lnSpc>
                <a:spcPct val="123076"/>
              </a:lnSpc>
              <a:spcBef>
                <a:spcPts val="0"/>
              </a:spcBef>
              <a:spcAft>
                <a:spcPts val="0"/>
              </a:spcAft>
              <a:buSzPts val="1500"/>
              <a:buChar char="-"/>
            </a:pPr>
            <a:r>
              <a:rPr b="1" lang="en-US" sz="1500"/>
              <a:t>Questions 1 and 2 answered. </a:t>
            </a:r>
            <a:endParaRPr b="1" sz="1500"/>
          </a:p>
          <a:p>
            <a:pPr indent="0" lvl="0" marL="0" marR="0" rtl="0">
              <a:lnSpc>
                <a:spcPct val="123076"/>
              </a:lnSpc>
              <a:spcBef>
                <a:spcPts val="0"/>
              </a:spcBef>
              <a:spcAft>
                <a:spcPts val="0"/>
              </a:spcAft>
              <a:buNone/>
            </a:pPr>
            <a:r>
              <a:t/>
            </a:r>
            <a:endParaRPr b="1" sz="1500"/>
          </a:p>
          <a:p>
            <a:pPr indent="0" lvl="0" marL="0" marR="0" rtl="0">
              <a:lnSpc>
                <a:spcPct val="123076"/>
              </a:lnSpc>
              <a:spcBef>
                <a:spcPts val="0"/>
              </a:spcBef>
              <a:spcAft>
                <a:spcPts val="0"/>
              </a:spcAft>
              <a:buNone/>
            </a:pPr>
            <a:r>
              <a:rPr b="1" lang="en-US" sz="1500"/>
              <a:t>Token deals (KIV pending SG clear definitive regulatory stance) potential John Pfeffer valuation benchmarking model: </a:t>
            </a:r>
            <a:endParaRPr b="1" sz="1500"/>
          </a:p>
          <a:p>
            <a:pPr indent="-323850" lvl="0" marL="457200" marR="0" rtl="0">
              <a:lnSpc>
                <a:spcPct val="123076"/>
              </a:lnSpc>
              <a:spcBef>
                <a:spcPts val="0"/>
              </a:spcBef>
              <a:spcAft>
                <a:spcPts val="0"/>
              </a:spcAft>
              <a:buSzPts val="1500"/>
              <a:buChar char="-"/>
            </a:pPr>
            <a:r>
              <a:rPr b="1" lang="en-US" sz="1500"/>
              <a:t>Protocol and more basic plays era</a:t>
            </a:r>
            <a:endParaRPr b="1" sz="1500"/>
          </a:p>
          <a:p>
            <a:pPr indent="-323850" lvl="0" marL="457200" marR="0" rtl="0">
              <a:lnSpc>
                <a:spcPct val="123076"/>
              </a:lnSpc>
              <a:spcBef>
                <a:spcPts val="0"/>
              </a:spcBef>
              <a:spcAft>
                <a:spcPts val="0"/>
              </a:spcAft>
              <a:buSzPts val="1500"/>
              <a:buChar char="-"/>
            </a:pPr>
            <a:r>
              <a:rPr b="1" lang="en-US" sz="1500"/>
              <a:t>Application layer needs to be where existing systems are *really* not able to solve. </a:t>
            </a:r>
            <a:endParaRPr b="1" sz="1500"/>
          </a:p>
          <a:p>
            <a:pPr indent="-323850" lvl="0" marL="457200" marR="0" rtl="0">
              <a:lnSpc>
                <a:spcPct val="123076"/>
              </a:lnSpc>
              <a:spcBef>
                <a:spcPts val="0"/>
              </a:spcBef>
              <a:spcAft>
                <a:spcPts val="0"/>
              </a:spcAft>
              <a:buSzPts val="1500"/>
              <a:buChar char="-"/>
            </a:pPr>
            <a:r>
              <a:rPr b="1" lang="en-US" sz="1500"/>
              <a:t>Q1 - 3 answered with comfort level in the following: </a:t>
            </a:r>
            <a:endParaRPr b="1" sz="1500"/>
          </a:p>
          <a:p>
            <a:pPr indent="-323850" lvl="1" marL="914400" marR="0" rtl="0">
              <a:lnSpc>
                <a:spcPct val="123076"/>
              </a:lnSpc>
              <a:spcBef>
                <a:spcPts val="0"/>
              </a:spcBef>
              <a:spcAft>
                <a:spcPts val="0"/>
              </a:spcAft>
              <a:buSzPts val="1500"/>
              <a:buChar char="-"/>
            </a:pPr>
            <a:r>
              <a:rPr b="1" lang="en-US" sz="1500"/>
              <a:t>(John Pfeffer style) </a:t>
            </a:r>
            <a:endParaRPr b="1" sz="1500"/>
          </a:p>
          <a:p>
            <a:pPr indent="0" lvl="0" marL="0" marR="0" rtl="0">
              <a:lnSpc>
                <a:spcPct val="123076"/>
              </a:lnSpc>
              <a:spcBef>
                <a:spcPts val="0"/>
              </a:spcBef>
              <a:spcAft>
                <a:spcPts val="0"/>
              </a:spcAft>
              <a:buNone/>
            </a:pPr>
            <a:r>
              <a:t/>
            </a:r>
            <a:endParaRPr b="1" sz="1500"/>
          </a:p>
          <a:p>
            <a:pPr indent="0" lvl="0" marL="0" marR="0" rtl="0">
              <a:lnSpc>
                <a:spcPct val="123076"/>
              </a:lnSpc>
              <a:spcBef>
                <a:spcPts val="0"/>
              </a:spcBef>
              <a:spcAft>
                <a:spcPts val="0"/>
              </a:spcAft>
              <a:buNone/>
            </a:pPr>
            <a:r>
              <a:t/>
            </a:r>
            <a:endParaRPr b="1"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nvSpPr>
        <p:spPr>
          <a:xfrm>
            <a:off x="1521925" y="1667900"/>
            <a:ext cx="11460600" cy="65616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000"/>
              <a:buFont typeface="Open Sans"/>
              <a:buNone/>
            </a:pPr>
            <a:r>
              <a:rPr b="1" lang="en-US" sz="2000">
                <a:latin typeface="Open Sans"/>
                <a:ea typeface="Open Sans"/>
                <a:cs typeface="Open Sans"/>
                <a:sym typeface="Open Sans"/>
              </a:rPr>
              <a:t>4 Sections</a:t>
            </a:r>
            <a:endParaRPr b="1" sz="2000">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Open Sans"/>
              <a:buNone/>
            </a:pPr>
            <a:r>
              <a:t/>
            </a:r>
            <a:endParaRPr b="1" i="0" sz="2000" u="none" cap="none" strike="noStrike">
              <a:solidFill>
                <a:srgbClr val="000000"/>
              </a:solidFill>
              <a:latin typeface="Open Sans"/>
              <a:ea typeface="Open Sans"/>
              <a:cs typeface="Open Sans"/>
              <a:sym typeface="Open Sans"/>
            </a:endParaRPr>
          </a:p>
          <a:p>
            <a:pPr indent="-355600" lvl="0" marL="457200" marR="0" rtl="0" algn="l">
              <a:lnSpc>
                <a:spcPct val="100000"/>
              </a:lnSpc>
              <a:spcBef>
                <a:spcPts val="0"/>
              </a:spcBef>
              <a:spcAft>
                <a:spcPts val="0"/>
              </a:spcAft>
              <a:buSzPts val="2000"/>
              <a:buFont typeface="Open Sans"/>
              <a:buAutoNum type="arabicPeriod"/>
            </a:pPr>
            <a:r>
              <a:rPr lang="en-US" sz="2000">
                <a:latin typeface="Open Sans"/>
                <a:ea typeface="Open Sans"/>
                <a:cs typeface="Open Sans"/>
                <a:sym typeface="Open Sans"/>
              </a:rPr>
              <a:t>Technology recap = How a Token has value and its relationship to the blockchain.</a:t>
            </a:r>
            <a:endParaRPr sz="2000">
              <a:latin typeface="Open Sans"/>
              <a:ea typeface="Open Sans"/>
              <a:cs typeface="Open Sans"/>
              <a:sym typeface="Open Sans"/>
            </a:endParaRPr>
          </a:p>
          <a:p>
            <a:pPr indent="-355600" lvl="1" marL="914400" marR="0" rtl="0" algn="l">
              <a:lnSpc>
                <a:spcPct val="100000"/>
              </a:lnSpc>
              <a:spcBef>
                <a:spcPts val="0"/>
              </a:spcBef>
              <a:spcAft>
                <a:spcPts val="0"/>
              </a:spcAft>
              <a:buSzPts val="2000"/>
              <a:buFont typeface="Open Sans"/>
              <a:buAutoNum type="alphaLcPeriod"/>
            </a:pPr>
            <a:r>
              <a:rPr lang="en-US" sz="2000">
                <a:latin typeface="Open Sans"/>
                <a:ea typeface="Open Sans"/>
                <a:cs typeface="Open Sans"/>
                <a:sym typeface="Open Sans"/>
              </a:rPr>
              <a:t>Basic stack of a blockchain</a:t>
            </a:r>
            <a:endParaRPr sz="2000">
              <a:latin typeface="Open Sans"/>
              <a:ea typeface="Open Sans"/>
              <a:cs typeface="Open Sans"/>
              <a:sym typeface="Open Sans"/>
            </a:endParaRPr>
          </a:p>
          <a:p>
            <a:pPr indent="0" lvl="0" marL="0" marR="0" rtl="0" algn="l">
              <a:lnSpc>
                <a:spcPct val="100000"/>
              </a:lnSpc>
              <a:spcBef>
                <a:spcPts val="0"/>
              </a:spcBef>
              <a:spcAft>
                <a:spcPts val="0"/>
              </a:spcAft>
              <a:buNone/>
            </a:pPr>
            <a:r>
              <a:t/>
            </a:r>
            <a:endParaRPr sz="2000">
              <a:latin typeface="Open Sans"/>
              <a:ea typeface="Open Sans"/>
              <a:cs typeface="Open Sans"/>
              <a:sym typeface="Open Sans"/>
            </a:endParaRPr>
          </a:p>
          <a:p>
            <a:pPr indent="-355600" lvl="0" marL="457200" marR="0" rtl="0" algn="l">
              <a:lnSpc>
                <a:spcPct val="100000"/>
              </a:lnSpc>
              <a:spcBef>
                <a:spcPts val="0"/>
              </a:spcBef>
              <a:spcAft>
                <a:spcPts val="0"/>
              </a:spcAft>
              <a:buClr>
                <a:srgbClr val="000000"/>
              </a:buClr>
              <a:buSzPts val="2000"/>
              <a:buFont typeface="Open Sans"/>
              <a:buAutoNum type="arabicPeriod"/>
            </a:pPr>
            <a:r>
              <a:rPr lang="en-US" sz="2000">
                <a:latin typeface="Open Sans"/>
                <a:ea typeface="Open Sans"/>
                <a:cs typeface="Open Sans"/>
                <a:sym typeface="Open Sans"/>
              </a:rPr>
              <a:t>The Token Economy</a:t>
            </a:r>
            <a:endParaRPr sz="2000">
              <a:latin typeface="Open Sans"/>
              <a:ea typeface="Open Sans"/>
              <a:cs typeface="Open Sans"/>
              <a:sym typeface="Open Sans"/>
            </a:endParaRPr>
          </a:p>
          <a:p>
            <a:pPr indent="-355600" lvl="1" marL="914400" marR="0" rtl="0" algn="l">
              <a:lnSpc>
                <a:spcPct val="100000"/>
              </a:lnSpc>
              <a:spcBef>
                <a:spcPts val="0"/>
              </a:spcBef>
              <a:spcAft>
                <a:spcPts val="0"/>
              </a:spcAft>
              <a:buSzPts val="2000"/>
              <a:buFont typeface="Open Sans"/>
              <a:buAutoNum type="alphaLcPeriod"/>
            </a:pPr>
            <a:r>
              <a:rPr lang="en-US" sz="2000">
                <a:latin typeface="Open Sans"/>
                <a:ea typeface="Open Sans"/>
                <a:cs typeface="Open Sans"/>
                <a:sym typeface="Open Sans"/>
              </a:rPr>
              <a:t>3 Fundamental questions before throwing the word blockchain around</a:t>
            </a:r>
            <a:endParaRPr sz="2000">
              <a:latin typeface="Open Sans"/>
              <a:ea typeface="Open Sans"/>
              <a:cs typeface="Open Sans"/>
              <a:sym typeface="Open Sans"/>
            </a:endParaRPr>
          </a:p>
          <a:p>
            <a:pPr indent="-355600" lvl="1" marL="914400" marR="0" rtl="0" algn="l">
              <a:lnSpc>
                <a:spcPct val="100000"/>
              </a:lnSpc>
              <a:spcBef>
                <a:spcPts val="0"/>
              </a:spcBef>
              <a:spcAft>
                <a:spcPts val="0"/>
              </a:spcAft>
              <a:buSzPts val="2000"/>
              <a:buFont typeface="Open Sans"/>
              <a:buAutoNum type="alphaLcPeriod"/>
            </a:pPr>
            <a:r>
              <a:rPr lang="en-US" sz="2000">
                <a:latin typeface="Open Sans"/>
                <a:ea typeface="Open Sans"/>
                <a:cs typeface="Open Sans"/>
                <a:sym typeface="Open Sans"/>
              </a:rPr>
              <a:t>Types of Tokens</a:t>
            </a:r>
            <a:endParaRPr sz="2000">
              <a:latin typeface="Open Sans"/>
              <a:ea typeface="Open Sans"/>
              <a:cs typeface="Open Sans"/>
              <a:sym typeface="Open Sans"/>
            </a:endParaRPr>
          </a:p>
          <a:p>
            <a:pPr indent="-355600" lvl="1" marL="914400" marR="0" rtl="0" algn="l">
              <a:lnSpc>
                <a:spcPct val="100000"/>
              </a:lnSpc>
              <a:spcBef>
                <a:spcPts val="0"/>
              </a:spcBef>
              <a:spcAft>
                <a:spcPts val="0"/>
              </a:spcAft>
              <a:buSzPts val="2000"/>
              <a:buFont typeface="Open Sans"/>
              <a:buAutoNum type="alphaLcPeriod"/>
            </a:pPr>
            <a:r>
              <a:rPr lang="en-US" sz="2000">
                <a:latin typeface="Open Sans"/>
                <a:ea typeface="Open Sans"/>
                <a:cs typeface="Open Sans"/>
                <a:sym typeface="Open Sans"/>
              </a:rPr>
              <a:t>General ICO scene</a:t>
            </a:r>
            <a:endParaRPr sz="2000">
              <a:latin typeface="Open Sans"/>
              <a:ea typeface="Open Sans"/>
              <a:cs typeface="Open Sans"/>
              <a:sym typeface="Open Sans"/>
            </a:endParaRPr>
          </a:p>
          <a:p>
            <a:pPr indent="-355600" lvl="1" marL="914400" marR="0" rtl="0" algn="l">
              <a:lnSpc>
                <a:spcPct val="100000"/>
              </a:lnSpc>
              <a:spcBef>
                <a:spcPts val="0"/>
              </a:spcBef>
              <a:spcAft>
                <a:spcPts val="0"/>
              </a:spcAft>
              <a:buSzPts val="2000"/>
              <a:buFont typeface="Open Sans"/>
              <a:buAutoNum type="alphaLcPeriod"/>
            </a:pPr>
            <a:r>
              <a:rPr lang="en-US" sz="2000">
                <a:latin typeface="Open Sans"/>
                <a:ea typeface="Open Sans"/>
                <a:cs typeface="Open Sans"/>
                <a:sym typeface="Open Sans"/>
              </a:rPr>
              <a:t>Challenges faced by the token economy</a:t>
            </a:r>
            <a:endParaRPr sz="2000">
              <a:latin typeface="Open Sans"/>
              <a:ea typeface="Open Sans"/>
              <a:cs typeface="Open Sans"/>
              <a:sym typeface="Open Sans"/>
            </a:endParaRPr>
          </a:p>
          <a:p>
            <a:pPr indent="-355600" lvl="1" marL="914400" marR="0" rtl="0" algn="l">
              <a:lnSpc>
                <a:spcPct val="100000"/>
              </a:lnSpc>
              <a:spcBef>
                <a:spcPts val="0"/>
              </a:spcBef>
              <a:spcAft>
                <a:spcPts val="0"/>
              </a:spcAft>
              <a:buSzPts val="2000"/>
              <a:buFont typeface="Open Sans"/>
              <a:buAutoNum type="alphaLcPeriod"/>
            </a:pPr>
            <a:r>
              <a:rPr lang="en-US" sz="2000">
                <a:latin typeface="Open Sans"/>
                <a:ea typeface="Open Sans"/>
                <a:cs typeface="Open Sans"/>
                <a:sym typeface="Open Sans"/>
              </a:rPr>
              <a:t>Beyond ICOs </a:t>
            </a:r>
            <a:endParaRPr sz="2000">
              <a:latin typeface="Open Sans"/>
              <a:ea typeface="Open Sans"/>
              <a:cs typeface="Open Sans"/>
              <a:sym typeface="Open Sans"/>
            </a:endParaRPr>
          </a:p>
          <a:p>
            <a:pPr indent="0" lvl="0" marL="457200" marR="0" rtl="0" algn="l">
              <a:lnSpc>
                <a:spcPct val="100000"/>
              </a:lnSpc>
              <a:spcBef>
                <a:spcPts val="0"/>
              </a:spcBef>
              <a:spcAft>
                <a:spcPts val="0"/>
              </a:spcAft>
              <a:buNone/>
            </a:pPr>
            <a:r>
              <a:t/>
            </a:r>
            <a:endParaRPr sz="2000">
              <a:latin typeface="Open Sans"/>
              <a:ea typeface="Open Sans"/>
              <a:cs typeface="Open Sans"/>
              <a:sym typeface="Open Sans"/>
            </a:endParaRPr>
          </a:p>
          <a:p>
            <a:pPr indent="-355600" lvl="0" marL="457200" marR="0" rtl="0" algn="l">
              <a:lnSpc>
                <a:spcPct val="100000"/>
              </a:lnSpc>
              <a:spcBef>
                <a:spcPts val="0"/>
              </a:spcBef>
              <a:spcAft>
                <a:spcPts val="0"/>
              </a:spcAft>
              <a:buClr>
                <a:srgbClr val="000000"/>
              </a:buClr>
              <a:buSzPts val="2000"/>
              <a:buFont typeface="Open Sans"/>
              <a:buAutoNum type="arabicPeriod"/>
            </a:pPr>
            <a:r>
              <a:rPr lang="en-US" sz="2000">
                <a:latin typeface="Open Sans"/>
                <a:ea typeface="Open Sans"/>
                <a:cs typeface="Open Sans"/>
                <a:sym typeface="Open Sans"/>
              </a:rPr>
              <a:t>The “Sleeping Giant 2.0” - China’s role in the global token-economy [</a:t>
            </a:r>
            <a:r>
              <a:rPr lang="en-US" sz="2000">
                <a:highlight>
                  <a:srgbClr val="F4CCCC"/>
                </a:highlight>
                <a:latin typeface="Open Sans"/>
                <a:ea typeface="Open Sans"/>
                <a:cs typeface="Open Sans"/>
                <a:sym typeface="Open Sans"/>
              </a:rPr>
              <a:t>Confidential for now - sneakpeak - will share more] </a:t>
            </a:r>
            <a:endParaRPr sz="2000">
              <a:latin typeface="Open Sans"/>
              <a:ea typeface="Open Sans"/>
              <a:cs typeface="Open Sans"/>
              <a:sym typeface="Open Sans"/>
            </a:endParaRPr>
          </a:p>
          <a:p>
            <a:pPr indent="0" lvl="0" marL="0" marR="0" rtl="0" algn="l">
              <a:lnSpc>
                <a:spcPct val="100000"/>
              </a:lnSpc>
              <a:spcBef>
                <a:spcPts val="0"/>
              </a:spcBef>
              <a:spcAft>
                <a:spcPts val="0"/>
              </a:spcAft>
              <a:buNone/>
            </a:pPr>
            <a:r>
              <a:t/>
            </a:r>
            <a:endParaRPr sz="2000">
              <a:latin typeface="Open Sans"/>
              <a:ea typeface="Open Sans"/>
              <a:cs typeface="Open Sans"/>
              <a:sym typeface="Open Sans"/>
            </a:endParaRPr>
          </a:p>
          <a:p>
            <a:pPr indent="0" lvl="0" marL="457200" marR="0" rtl="0" algn="l">
              <a:lnSpc>
                <a:spcPct val="100000"/>
              </a:lnSpc>
              <a:spcBef>
                <a:spcPts val="0"/>
              </a:spcBef>
              <a:spcAft>
                <a:spcPts val="0"/>
              </a:spcAft>
              <a:buNone/>
            </a:pPr>
            <a:r>
              <a:t/>
            </a:r>
            <a:endParaRPr sz="2000">
              <a:latin typeface="Open Sans"/>
              <a:ea typeface="Open Sans"/>
              <a:cs typeface="Open Sans"/>
              <a:sym typeface="Open Sans"/>
            </a:endParaRPr>
          </a:p>
          <a:p>
            <a:pPr indent="-355600" lvl="0" marL="457200" marR="0" rtl="0" algn="l">
              <a:lnSpc>
                <a:spcPct val="100000"/>
              </a:lnSpc>
              <a:spcBef>
                <a:spcPts val="0"/>
              </a:spcBef>
              <a:spcAft>
                <a:spcPts val="0"/>
              </a:spcAft>
              <a:buSzPts val="2000"/>
              <a:buFont typeface="Open Sans"/>
              <a:buAutoNum type="arabicPeriod"/>
            </a:pPr>
            <a:r>
              <a:rPr lang="en-US" sz="2000">
                <a:latin typeface="Open Sans"/>
                <a:ea typeface="Open Sans"/>
                <a:cs typeface="Open Sans"/>
                <a:sym typeface="Open Sans"/>
              </a:rPr>
              <a:t>Summary</a:t>
            </a:r>
            <a:endParaRPr sz="2000">
              <a:latin typeface="Open Sans"/>
              <a:ea typeface="Open Sans"/>
              <a:cs typeface="Open Sans"/>
              <a:sym typeface="Open Sans"/>
            </a:endParaRPr>
          </a:p>
          <a:p>
            <a:pPr indent="-355600" lvl="1" marL="914400" marR="0" rtl="0" algn="l">
              <a:lnSpc>
                <a:spcPct val="100000"/>
              </a:lnSpc>
              <a:spcBef>
                <a:spcPts val="0"/>
              </a:spcBef>
              <a:spcAft>
                <a:spcPts val="0"/>
              </a:spcAft>
              <a:buSzPts val="2000"/>
              <a:buFont typeface="Open Sans"/>
              <a:buAutoNum type="alphaLcPeriod"/>
            </a:pPr>
            <a:r>
              <a:rPr lang="en-US" sz="2000">
                <a:latin typeface="Open Sans"/>
                <a:ea typeface="Open Sans"/>
                <a:cs typeface="Open Sans"/>
                <a:sym typeface="Open Sans"/>
              </a:rPr>
              <a:t>Overall Tips</a:t>
            </a:r>
            <a:endParaRPr sz="2000">
              <a:latin typeface="Open Sans"/>
              <a:ea typeface="Open Sans"/>
              <a:cs typeface="Open Sans"/>
              <a:sym typeface="Open Sans"/>
            </a:endParaRPr>
          </a:p>
          <a:p>
            <a:pPr indent="-355600" lvl="1" marL="914400" marR="0" rtl="0" algn="l">
              <a:lnSpc>
                <a:spcPct val="100000"/>
              </a:lnSpc>
              <a:spcBef>
                <a:spcPts val="0"/>
              </a:spcBef>
              <a:spcAft>
                <a:spcPts val="0"/>
              </a:spcAft>
              <a:buSzPts val="2000"/>
              <a:buFont typeface="Open Sans"/>
              <a:buAutoNum type="alphaLcPeriod"/>
            </a:pPr>
            <a:r>
              <a:rPr lang="en-US" sz="2000">
                <a:latin typeface="Open Sans"/>
                <a:ea typeface="Open Sans"/>
                <a:cs typeface="Open Sans"/>
                <a:sym typeface="Open Sans"/>
              </a:rPr>
              <a:t>Possible Future Developments</a:t>
            </a:r>
            <a:endParaRPr sz="2000">
              <a:latin typeface="Open Sans"/>
              <a:ea typeface="Open Sans"/>
              <a:cs typeface="Open Sans"/>
              <a:sym typeface="Open Sans"/>
            </a:endParaRPr>
          </a:p>
        </p:txBody>
      </p:sp>
      <p:sp>
        <p:nvSpPr>
          <p:cNvPr id="142" name="Shape 142"/>
          <p:cNvSpPr txBox="1"/>
          <p:nvPr/>
        </p:nvSpPr>
        <p:spPr>
          <a:xfrm>
            <a:off x="731519" y="636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Structure of Presentation</a:t>
            </a:r>
            <a:endParaRPr/>
          </a:p>
        </p:txBody>
      </p:sp>
      <p:cxnSp>
        <p:nvCxnSpPr>
          <p:cNvPr id="143" name="Shape 143"/>
          <p:cNvCxnSpPr/>
          <p:nvPr/>
        </p:nvCxnSpPr>
        <p:spPr>
          <a:xfrm>
            <a:off x="730200" y="907400"/>
            <a:ext cx="13170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nvSpPr>
        <p:spPr>
          <a:xfrm>
            <a:off x="925626" y="1331404"/>
            <a:ext cx="6856800" cy="7011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000"/>
              <a:buFont typeface="Open Sans"/>
              <a:buNone/>
            </a:pPr>
            <a:r>
              <a:rPr b="1" i="0" lang="en-US" sz="2000" u="none" cap="none" strike="noStrike">
                <a:solidFill>
                  <a:srgbClr val="000000"/>
                </a:solidFill>
                <a:latin typeface="Open Sans"/>
                <a:ea typeface="Open Sans"/>
                <a:cs typeface="Open Sans"/>
                <a:sym typeface="Open Sans"/>
              </a:rPr>
              <a:t>A basic </a:t>
            </a:r>
            <a:r>
              <a:rPr b="1" i="1" lang="en-US" sz="2000" u="sng">
                <a:latin typeface="Open Sans"/>
                <a:ea typeface="Open Sans"/>
                <a:cs typeface="Open Sans"/>
                <a:sym typeface="Open Sans"/>
              </a:rPr>
              <a:t>public</a:t>
            </a:r>
            <a:r>
              <a:rPr b="1" lang="en-US" sz="2000">
                <a:latin typeface="Open Sans"/>
                <a:ea typeface="Open Sans"/>
                <a:cs typeface="Open Sans"/>
                <a:sym typeface="Open Sans"/>
              </a:rPr>
              <a:t> blockchain</a:t>
            </a:r>
            <a:r>
              <a:rPr b="1" i="0" lang="en-US" sz="2000" u="none" cap="none" strike="noStrike">
                <a:solidFill>
                  <a:srgbClr val="000000"/>
                </a:solidFill>
                <a:latin typeface="Open Sans"/>
                <a:ea typeface="Open Sans"/>
                <a:cs typeface="Open Sans"/>
                <a:sym typeface="Open Sans"/>
              </a:rPr>
              <a:t> stack</a:t>
            </a:r>
            <a:endParaRPr/>
          </a:p>
        </p:txBody>
      </p:sp>
      <p:sp>
        <p:nvSpPr>
          <p:cNvPr id="149" name="Shape 149"/>
          <p:cNvSpPr txBox="1"/>
          <p:nvPr/>
        </p:nvSpPr>
        <p:spPr>
          <a:xfrm>
            <a:off x="731519" y="76340"/>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Tech Recap - Deriving value from a token</a:t>
            </a:r>
            <a:endParaRPr/>
          </a:p>
        </p:txBody>
      </p:sp>
      <p:pic>
        <p:nvPicPr>
          <p:cNvPr descr="Picture 6" id="150" name="Shape 150"/>
          <p:cNvPicPr preferRelativeResize="0"/>
          <p:nvPr/>
        </p:nvPicPr>
        <p:blipFill rotWithShape="1">
          <a:blip r:embed="rId3">
            <a:alphaModFix/>
          </a:blip>
          <a:srcRect b="0" l="0" r="0" t="0"/>
          <a:stretch/>
        </p:blipFill>
        <p:spPr>
          <a:xfrm>
            <a:off x="497144" y="2032499"/>
            <a:ext cx="8432800" cy="5588000"/>
          </a:xfrm>
          <a:prstGeom prst="rect">
            <a:avLst/>
          </a:prstGeom>
          <a:noFill/>
          <a:ln>
            <a:noFill/>
          </a:ln>
        </p:spPr>
      </p:pic>
      <p:cxnSp>
        <p:nvCxnSpPr>
          <p:cNvPr id="151" name="Shape 151"/>
          <p:cNvCxnSpPr/>
          <p:nvPr/>
        </p:nvCxnSpPr>
        <p:spPr>
          <a:xfrm>
            <a:off x="730200" y="907400"/>
            <a:ext cx="13170000" cy="0"/>
          </a:xfrm>
          <a:prstGeom prst="straightConnector1">
            <a:avLst/>
          </a:prstGeom>
          <a:noFill/>
          <a:ln cap="flat" cmpd="sng" w="9525">
            <a:solidFill>
              <a:schemeClr val="dk2"/>
            </a:solidFill>
            <a:prstDash val="solid"/>
            <a:round/>
            <a:headEnd len="med" w="med" type="none"/>
            <a:tailEnd len="med" w="med" type="none"/>
          </a:ln>
        </p:spPr>
      </p:cxnSp>
      <p:sp>
        <p:nvSpPr>
          <p:cNvPr id="152" name="Shape 152"/>
          <p:cNvSpPr txBox="1"/>
          <p:nvPr/>
        </p:nvSpPr>
        <p:spPr>
          <a:xfrm>
            <a:off x="8392000" y="6318300"/>
            <a:ext cx="6087000" cy="764400"/>
          </a:xfrm>
          <a:prstGeom prst="rect">
            <a:avLst/>
          </a:prstGeom>
          <a:noFill/>
          <a:ln>
            <a:noFill/>
          </a:ln>
        </p:spPr>
        <p:txBody>
          <a:bodyPr anchorCtr="0" anchor="ctr" bIns="91425" lIns="91425" spcFirstLastPara="1" rIns="91425" wrap="square" tIns="91425">
            <a:noAutofit/>
          </a:bodyPr>
          <a:lstStyle/>
          <a:p>
            <a:pPr indent="-342900" lvl="0" marL="342900" rtl="0" algn="ctr">
              <a:spcBef>
                <a:spcPts val="0"/>
              </a:spcBef>
              <a:spcAft>
                <a:spcPts val="0"/>
              </a:spcAft>
              <a:buNone/>
            </a:pPr>
            <a:r>
              <a:rPr b="1" i="1" lang="en-US" sz="1800" u="sng">
                <a:solidFill>
                  <a:schemeClr val="dk1"/>
                </a:solidFill>
              </a:rPr>
              <a:t>Replicated/duplicated</a:t>
            </a:r>
            <a:r>
              <a:rPr lang="en-US" sz="1800">
                <a:solidFill>
                  <a:schemeClr val="dk1"/>
                </a:solidFill>
              </a:rPr>
              <a:t> database that keeps a </a:t>
            </a:r>
            <a:r>
              <a:rPr b="1" lang="en-US" sz="1800" u="sng">
                <a:solidFill>
                  <a:schemeClr val="dk1"/>
                </a:solidFill>
              </a:rPr>
              <a:t>permanent immutable</a:t>
            </a:r>
            <a:r>
              <a:rPr lang="en-US" sz="1800">
                <a:solidFill>
                  <a:schemeClr val="dk1"/>
                </a:solidFill>
              </a:rPr>
              <a:t> record of transactions. </a:t>
            </a:r>
            <a:endParaRPr sz="1800"/>
          </a:p>
        </p:txBody>
      </p:sp>
      <p:sp>
        <p:nvSpPr>
          <p:cNvPr id="153" name="Shape 153"/>
          <p:cNvSpPr txBox="1"/>
          <p:nvPr/>
        </p:nvSpPr>
        <p:spPr>
          <a:xfrm>
            <a:off x="8713300" y="5208625"/>
            <a:ext cx="5444400" cy="613800"/>
          </a:xfrm>
          <a:prstGeom prst="rect">
            <a:avLst/>
          </a:prstGeom>
          <a:noFill/>
          <a:ln>
            <a:noFill/>
          </a:ln>
        </p:spPr>
        <p:txBody>
          <a:bodyPr anchorCtr="0" anchor="t" bIns="45675" lIns="45675" spcFirstLastPara="1" rIns="45675" wrap="square" tIns="45675">
            <a:noAutofit/>
          </a:bodyPr>
          <a:lstStyle/>
          <a:p>
            <a:pPr indent="-342900" lvl="0" marL="342900" rtl="0" algn="ctr">
              <a:spcBef>
                <a:spcPts val="0"/>
              </a:spcBef>
              <a:spcAft>
                <a:spcPts val="0"/>
              </a:spcAft>
              <a:buClr>
                <a:srgbClr val="000000"/>
              </a:buClr>
              <a:buSzPts val="2000"/>
              <a:buFont typeface="Arial"/>
              <a:buNone/>
            </a:pPr>
            <a:r>
              <a:rPr lang="en-US" sz="1800"/>
              <a:t>The </a:t>
            </a:r>
            <a:r>
              <a:rPr b="1" lang="en-US" sz="1800" u="sng"/>
              <a:t>rules</a:t>
            </a:r>
            <a:r>
              <a:rPr lang="en-US" sz="1800"/>
              <a:t> of a blockchain </a:t>
            </a:r>
            <a:r>
              <a:rPr b="1" lang="en-US" sz="1800" u="sng"/>
              <a:t>network </a:t>
            </a:r>
            <a:r>
              <a:rPr lang="en-US" sz="1800"/>
              <a:t>defining how nodes (participants) of the network can operate.</a:t>
            </a:r>
            <a:endParaRPr sz="1800"/>
          </a:p>
          <a:p>
            <a:pPr indent="-342900" lvl="0" marL="342900" marR="0" rtl="0" algn="ctr">
              <a:lnSpc>
                <a:spcPct val="100000"/>
              </a:lnSpc>
              <a:spcBef>
                <a:spcPts val="0"/>
              </a:spcBef>
              <a:spcAft>
                <a:spcPts val="0"/>
              </a:spcAft>
              <a:buClr>
                <a:srgbClr val="000000"/>
              </a:buClr>
              <a:buSzPts val="2000"/>
              <a:buFont typeface="Arial"/>
              <a:buNone/>
            </a:pPr>
            <a:r>
              <a:t/>
            </a:r>
            <a:endParaRPr sz="1800"/>
          </a:p>
        </p:txBody>
      </p:sp>
      <p:sp>
        <p:nvSpPr>
          <p:cNvPr id="154" name="Shape 154"/>
          <p:cNvSpPr txBox="1"/>
          <p:nvPr/>
        </p:nvSpPr>
        <p:spPr>
          <a:xfrm>
            <a:off x="8422750" y="3872725"/>
            <a:ext cx="6025500" cy="928800"/>
          </a:xfrm>
          <a:prstGeom prst="rect">
            <a:avLst/>
          </a:prstGeom>
          <a:noFill/>
          <a:ln>
            <a:noFill/>
          </a:ln>
        </p:spPr>
        <p:txBody>
          <a:bodyPr anchorCtr="0" anchor="t" bIns="45675" lIns="45675" spcFirstLastPara="1" rIns="45675" wrap="square" tIns="45675">
            <a:noAutofit/>
          </a:bodyPr>
          <a:lstStyle/>
          <a:p>
            <a:pPr indent="-342900" lvl="0" marL="342900" marR="0" rtl="0" algn="ctr">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Arial"/>
                <a:ea typeface="Arial"/>
                <a:cs typeface="Arial"/>
                <a:sym typeface="Arial"/>
              </a:rPr>
              <a:t>The </a:t>
            </a:r>
            <a:r>
              <a:rPr b="1" i="0" lang="en-US" sz="1800" u="sng" cap="none" strike="noStrike">
                <a:solidFill>
                  <a:srgbClr val="000000"/>
                </a:solidFill>
              </a:rPr>
              <a:t>digital asset</a:t>
            </a:r>
            <a:r>
              <a:rPr b="1" lang="en-US" sz="1800" u="sng"/>
              <a:t> (unit of account)</a:t>
            </a:r>
            <a:r>
              <a:rPr b="0" i="0" lang="en-US" sz="1800" u="none" cap="none" strike="noStrike">
                <a:solidFill>
                  <a:srgbClr val="000000"/>
                </a:solidFill>
                <a:latin typeface="Arial"/>
                <a:ea typeface="Arial"/>
                <a:cs typeface="Arial"/>
                <a:sym typeface="Arial"/>
              </a:rPr>
              <a:t> </a:t>
            </a:r>
            <a:r>
              <a:rPr lang="en-US" sz="1800"/>
              <a:t>of the</a:t>
            </a:r>
            <a:r>
              <a:rPr b="0" i="0" lang="en-US" sz="1800" u="none" cap="none" strike="noStrike">
                <a:solidFill>
                  <a:srgbClr val="000000"/>
                </a:solidFill>
                <a:latin typeface="Arial"/>
                <a:ea typeface="Arial"/>
                <a:cs typeface="Arial"/>
                <a:sym typeface="Arial"/>
              </a:rPr>
              <a:t> Blockchain/DLT</a:t>
            </a:r>
            <a:r>
              <a:rPr lang="en-US" sz="1800"/>
              <a:t>, </a:t>
            </a:r>
            <a:r>
              <a:rPr b="0" i="0" lang="en-US" sz="1800" u="none" cap="none" strike="noStrike">
                <a:solidFill>
                  <a:srgbClr val="000000"/>
                </a:solidFill>
                <a:latin typeface="Arial"/>
                <a:ea typeface="Arial"/>
                <a:cs typeface="Arial"/>
                <a:sym typeface="Arial"/>
              </a:rPr>
              <a:t>follows </a:t>
            </a:r>
            <a:r>
              <a:rPr lang="en-US" sz="1800"/>
              <a:t>P</a:t>
            </a:r>
            <a:r>
              <a:rPr b="0" i="0" lang="en-US" sz="1800" u="none" cap="none" strike="noStrike">
                <a:solidFill>
                  <a:srgbClr val="000000"/>
                </a:solidFill>
                <a:latin typeface="Arial"/>
                <a:ea typeface="Arial"/>
                <a:cs typeface="Arial"/>
                <a:sym typeface="Arial"/>
              </a:rPr>
              <a:t>rotocol and can be </a:t>
            </a:r>
            <a:r>
              <a:rPr lang="en-US" sz="1800"/>
              <a:t>distributed throughout the network for </a:t>
            </a:r>
            <a:r>
              <a:rPr b="1" lang="en-US" sz="1800" u="sng"/>
              <a:t>value allocation</a:t>
            </a:r>
            <a:endParaRPr b="1" sz="1800" u="sng"/>
          </a:p>
        </p:txBody>
      </p:sp>
      <p:sp>
        <p:nvSpPr>
          <p:cNvPr id="155" name="Shape 155"/>
          <p:cNvSpPr txBox="1"/>
          <p:nvPr/>
        </p:nvSpPr>
        <p:spPr>
          <a:xfrm>
            <a:off x="8992600" y="2167675"/>
            <a:ext cx="4885800" cy="156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1"/>
                </a:solidFill>
              </a:rPr>
              <a:t>Can literally be any service or product</a:t>
            </a:r>
            <a:endParaRPr i="1" sz="1800">
              <a:solidFill>
                <a:schemeClr val="dk1"/>
              </a:solidFill>
            </a:endParaRPr>
          </a:p>
          <a:p>
            <a:pPr indent="0" lvl="0" marL="0" rtl="0" algn="ctr">
              <a:spcBef>
                <a:spcPts val="0"/>
              </a:spcBef>
              <a:spcAft>
                <a:spcPts val="0"/>
              </a:spcAft>
              <a:buNone/>
            </a:pPr>
            <a:r>
              <a:rPr i="1" lang="en-US" sz="1800">
                <a:solidFill>
                  <a:schemeClr val="dk1"/>
                </a:solidFill>
              </a:rPr>
              <a:t>that answers the question “</a:t>
            </a:r>
            <a:r>
              <a:rPr b="1" i="1" lang="en-US" sz="1800" u="sng">
                <a:solidFill>
                  <a:schemeClr val="dk1"/>
                </a:solidFill>
              </a:rPr>
              <a:t>what the underlying technology is good for in the real world</a:t>
            </a:r>
            <a:r>
              <a:rPr i="1" lang="en-US" sz="1800">
                <a:solidFill>
                  <a:schemeClr val="dk1"/>
                </a:solidFill>
              </a:rPr>
              <a:t>?”</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Recap</a:t>
            </a:r>
            <a:r>
              <a:rPr b="0" i="0" lang="en-US" sz="4400" u="none" cap="none" strike="noStrike">
                <a:solidFill>
                  <a:srgbClr val="31859B"/>
                </a:solidFill>
                <a:latin typeface="Open Sans"/>
                <a:ea typeface="Open Sans"/>
                <a:cs typeface="Open Sans"/>
                <a:sym typeface="Open Sans"/>
              </a:rPr>
              <a:t>: Blockchain</a:t>
            </a:r>
            <a:endParaRPr/>
          </a:p>
        </p:txBody>
      </p:sp>
      <p:sp>
        <p:nvSpPr>
          <p:cNvPr id="161" name="Shape 161"/>
          <p:cNvSpPr txBox="1"/>
          <p:nvPr/>
        </p:nvSpPr>
        <p:spPr>
          <a:xfrm>
            <a:off x="646475" y="2461772"/>
            <a:ext cx="4243200" cy="44889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000"/>
              <a:buFont typeface="Arial"/>
              <a:buNone/>
            </a:pPr>
            <a:r>
              <a:rPr b="1" lang="en-US" sz="1800"/>
              <a:t>A Basic BTC blockchain</a:t>
            </a:r>
            <a:r>
              <a:rPr b="1" i="0" lang="en-US" sz="1800" u="none" cap="none" strike="noStrike">
                <a:solidFill>
                  <a:srgbClr val="000000"/>
                </a:solidFill>
                <a:latin typeface="Arial"/>
                <a:ea typeface="Arial"/>
                <a:cs typeface="Arial"/>
                <a:sym typeface="Arial"/>
              </a:rPr>
              <a:t>:</a:t>
            </a:r>
            <a:endParaRPr sz="1800"/>
          </a:p>
          <a:p>
            <a:pPr indent="-38735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Block</a:t>
            </a:r>
            <a:r>
              <a:rPr lang="en-US" sz="1800"/>
              <a:t> = Previous Hash + </a:t>
            </a:r>
            <a:r>
              <a:rPr i="1" lang="en-US" sz="1800"/>
              <a:t>Signed </a:t>
            </a:r>
            <a:r>
              <a:rPr lang="en-US" sz="1800"/>
              <a:t>Transactions to be recorded + Proof of Work to generate the Hash to lock in the Block. </a:t>
            </a:r>
            <a:endParaRPr sz="1800"/>
          </a:p>
          <a:p>
            <a:pPr indent="-387350" lvl="0" marL="342900" marR="0" rtl="0" algn="l">
              <a:lnSpc>
                <a:spcPct val="100000"/>
              </a:lnSpc>
              <a:spcBef>
                <a:spcPts val="0"/>
              </a:spcBef>
              <a:spcAft>
                <a:spcPts val="0"/>
              </a:spcAft>
              <a:buClr>
                <a:srgbClr val="000000"/>
              </a:buClr>
              <a:buSzPts val="1800"/>
              <a:buFont typeface="Arial"/>
              <a:buChar char="-"/>
            </a:pPr>
            <a:r>
              <a:rPr lang="en-US" sz="1800"/>
              <a:t>Blockchain = Blocks containing Transactions </a:t>
            </a:r>
            <a:r>
              <a:rPr b="1" i="1" lang="en-US" sz="1800"/>
              <a:t>linked and chained together by Hash</a:t>
            </a:r>
            <a:r>
              <a:rPr lang="en-US" sz="1800"/>
              <a:t> of the “previous block”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1800"/>
              <a:t>Feature &lt;&gt; Properties: </a:t>
            </a:r>
            <a:endParaRPr b="1" sz="1800"/>
          </a:p>
          <a:p>
            <a:pPr indent="-342900" lvl="0" marL="457200" marR="0" rtl="0" algn="l">
              <a:lnSpc>
                <a:spcPct val="100000"/>
              </a:lnSpc>
              <a:spcBef>
                <a:spcPts val="0"/>
              </a:spcBef>
              <a:spcAft>
                <a:spcPts val="0"/>
              </a:spcAft>
              <a:buSzPts val="1800"/>
              <a:buChar char="-"/>
            </a:pPr>
            <a:r>
              <a:rPr b="1" lang="en-US" sz="1800"/>
              <a:t>SHA256</a:t>
            </a:r>
            <a:r>
              <a:rPr lang="en-US" sz="1800"/>
              <a:t> &lt;&gt; </a:t>
            </a:r>
            <a:r>
              <a:rPr i="1" lang="en-US" sz="1800" u="sng"/>
              <a:t>Immutable</a:t>
            </a:r>
            <a:r>
              <a:rPr lang="en-US" sz="1800"/>
              <a:t> and </a:t>
            </a:r>
            <a:r>
              <a:rPr i="1" lang="en-US" sz="1800" u="sng"/>
              <a:t>permanent</a:t>
            </a:r>
            <a:r>
              <a:rPr lang="en-US" sz="1800"/>
              <a:t> - </a:t>
            </a:r>
            <a:r>
              <a:rPr i="1" lang="en-US" sz="1800"/>
              <a:t>very hard to reverse engineer</a:t>
            </a:r>
            <a:endParaRPr sz="1800"/>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Char char="-"/>
            </a:pPr>
            <a:r>
              <a:rPr lang="en-US" sz="1800"/>
              <a:t>Along with mechanics of mining = a PoW blockchain is highly secure. </a:t>
            </a:r>
            <a:endParaRPr sz="1800"/>
          </a:p>
        </p:txBody>
      </p:sp>
      <p:sp>
        <p:nvSpPr>
          <p:cNvPr id="162" name="Shape 162"/>
          <p:cNvSpPr txBox="1"/>
          <p:nvPr/>
        </p:nvSpPr>
        <p:spPr>
          <a:xfrm>
            <a:off x="1841120" y="1359399"/>
            <a:ext cx="6856800" cy="738600"/>
          </a:xfrm>
          <a:prstGeom prst="rect">
            <a:avLst/>
          </a:prstGeom>
          <a:noFill/>
          <a:ln>
            <a:noFill/>
          </a:ln>
        </p:spPr>
        <p:txBody>
          <a:bodyPr anchorCtr="0" anchor="t" bIns="45675" lIns="45675" spcFirstLastPara="1" rIns="45675" wrap="square" tIns="45675">
            <a:noAutofit/>
          </a:bodyPr>
          <a:lstStyle/>
          <a:p>
            <a:pPr indent="-342900" lvl="0" marL="342900" marR="0" rtl="0" algn="ctr">
              <a:lnSpc>
                <a:spcPct val="100000"/>
              </a:lnSpc>
              <a:spcBef>
                <a:spcPts val="0"/>
              </a:spcBef>
              <a:spcAft>
                <a:spcPts val="0"/>
              </a:spcAft>
              <a:buClr>
                <a:srgbClr val="000000"/>
              </a:buClr>
              <a:buSzPts val="2000"/>
              <a:buFont typeface="Arial"/>
              <a:buNone/>
            </a:pPr>
            <a:r>
              <a:rPr b="1" i="1" lang="en-US" sz="2000" u="sng"/>
              <a:t>Replicated/duplicated</a:t>
            </a:r>
            <a:r>
              <a:rPr b="0" i="0" lang="en-US" sz="2000" u="none" cap="none" strike="noStrike">
                <a:solidFill>
                  <a:srgbClr val="000000"/>
                </a:solidFill>
                <a:latin typeface="Arial"/>
                <a:ea typeface="Arial"/>
                <a:cs typeface="Arial"/>
                <a:sym typeface="Arial"/>
              </a:rPr>
              <a:t> database that keeps a </a:t>
            </a:r>
            <a:r>
              <a:rPr b="1" i="0" lang="en-US" sz="2000" u="sng" cap="none" strike="noStrike">
                <a:solidFill>
                  <a:srgbClr val="000000"/>
                </a:solidFill>
              </a:rPr>
              <a:t>permanent</a:t>
            </a:r>
            <a:r>
              <a:rPr b="1" lang="en-US" sz="2000" u="sng"/>
              <a:t> immutable</a:t>
            </a:r>
            <a:r>
              <a:rPr b="0" i="0" lang="en-US" sz="2000" u="none" cap="none" strike="noStrike">
                <a:solidFill>
                  <a:srgbClr val="000000"/>
                </a:solidFill>
                <a:latin typeface="Arial"/>
                <a:ea typeface="Arial"/>
                <a:cs typeface="Arial"/>
                <a:sym typeface="Arial"/>
              </a:rPr>
              <a:t> record of digital transactions. </a:t>
            </a:r>
            <a:endParaRPr/>
          </a:p>
        </p:txBody>
      </p:sp>
      <p:pic>
        <p:nvPicPr>
          <p:cNvPr descr="Picture 2" id="163" name="Shape 163"/>
          <p:cNvPicPr preferRelativeResize="0"/>
          <p:nvPr/>
        </p:nvPicPr>
        <p:blipFill rotWithShape="1">
          <a:blip r:embed="rId3">
            <a:alphaModFix/>
          </a:blip>
          <a:srcRect b="0" l="0" r="0" t="0"/>
          <a:stretch/>
        </p:blipFill>
        <p:spPr>
          <a:xfrm>
            <a:off x="10056079" y="1359399"/>
            <a:ext cx="4318002" cy="673101"/>
          </a:xfrm>
          <a:prstGeom prst="rect">
            <a:avLst/>
          </a:prstGeom>
          <a:noFill/>
          <a:ln>
            <a:noFill/>
          </a:ln>
        </p:spPr>
      </p:pic>
      <p:sp>
        <p:nvSpPr>
          <p:cNvPr id="164" name="Shape 164"/>
          <p:cNvSpPr txBox="1"/>
          <p:nvPr/>
        </p:nvSpPr>
        <p:spPr>
          <a:xfrm>
            <a:off x="5424938" y="6326138"/>
            <a:ext cx="8560500" cy="8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US" sz="1800"/>
              <a:t>LD = Ledger Dollars (Your invented token that is a </a:t>
            </a:r>
            <a:r>
              <a:rPr i="1" lang="en-US" sz="1800" u="sng"/>
              <a:t>unit of account</a:t>
            </a:r>
            <a:r>
              <a:rPr i="1" lang="en-US" sz="1800"/>
              <a:t> in the network eg. BTC)</a:t>
            </a:r>
            <a:endParaRPr i="1" sz="1800"/>
          </a:p>
        </p:txBody>
      </p:sp>
      <p:pic>
        <p:nvPicPr>
          <p:cNvPr id="165" name="Shape 165"/>
          <p:cNvPicPr preferRelativeResize="0"/>
          <p:nvPr/>
        </p:nvPicPr>
        <p:blipFill>
          <a:blip r:embed="rId4">
            <a:alphaModFix/>
          </a:blip>
          <a:stretch>
            <a:fillRect/>
          </a:stretch>
        </p:blipFill>
        <p:spPr>
          <a:xfrm>
            <a:off x="5084800" y="2979641"/>
            <a:ext cx="9240776" cy="3068679"/>
          </a:xfrm>
          <a:prstGeom prst="rect">
            <a:avLst/>
          </a:prstGeom>
          <a:noFill/>
          <a:ln>
            <a:noFill/>
          </a:ln>
        </p:spPr>
      </p:pic>
      <p:cxnSp>
        <p:nvCxnSpPr>
          <p:cNvPr id="166" name="Shape 166"/>
          <p:cNvCxnSpPr/>
          <p:nvPr/>
        </p:nvCxnSpPr>
        <p:spPr>
          <a:xfrm>
            <a:off x="730200" y="907400"/>
            <a:ext cx="13170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Recap</a:t>
            </a:r>
            <a:r>
              <a:rPr b="0" i="0" lang="en-US" sz="4400" u="none" cap="none" strike="noStrike">
                <a:solidFill>
                  <a:srgbClr val="31859B"/>
                </a:solidFill>
                <a:latin typeface="Open Sans"/>
                <a:ea typeface="Open Sans"/>
                <a:cs typeface="Open Sans"/>
                <a:sym typeface="Open Sans"/>
              </a:rPr>
              <a:t>: </a:t>
            </a:r>
            <a:r>
              <a:rPr lang="en-US" sz="4400">
                <a:solidFill>
                  <a:srgbClr val="31859B"/>
                </a:solidFill>
                <a:latin typeface="Open Sans"/>
                <a:ea typeface="Open Sans"/>
                <a:cs typeface="Open Sans"/>
                <a:sym typeface="Open Sans"/>
              </a:rPr>
              <a:t>Protocol</a:t>
            </a:r>
            <a:endParaRPr/>
          </a:p>
        </p:txBody>
      </p:sp>
      <p:sp>
        <p:nvSpPr>
          <p:cNvPr id="172" name="Shape 172"/>
          <p:cNvSpPr txBox="1"/>
          <p:nvPr/>
        </p:nvSpPr>
        <p:spPr>
          <a:xfrm>
            <a:off x="1652003" y="2228154"/>
            <a:ext cx="4353300" cy="32832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None/>
            </a:pPr>
            <a:r>
              <a:t/>
            </a:r>
            <a:endParaRPr/>
          </a:p>
          <a:p>
            <a:pPr indent="0" lvl="1" marL="0" marR="0" rtl="0" algn="l">
              <a:lnSpc>
                <a:spcPct val="100000"/>
              </a:lnSpc>
              <a:spcBef>
                <a:spcPts val="0"/>
              </a:spcBef>
              <a:spcAft>
                <a:spcPts val="0"/>
              </a:spcAft>
              <a:buClr>
                <a:srgbClr val="000000"/>
              </a:buClr>
              <a:buSzPts val="2000"/>
              <a:buFont typeface="Arial"/>
              <a:buNone/>
            </a:pPr>
            <a:r>
              <a:rPr lang="en-US" sz="2000"/>
              <a:t>&gt;</a:t>
            </a:r>
            <a:r>
              <a:rPr b="0" i="0" lang="en-US" sz="2000" u="none" cap="none" strike="noStrike">
                <a:solidFill>
                  <a:srgbClr val="000000"/>
                </a:solidFill>
                <a:latin typeface="Arial"/>
                <a:ea typeface="Arial"/>
                <a:cs typeface="Arial"/>
                <a:sym typeface="Arial"/>
              </a:rPr>
              <a:t> </a:t>
            </a:r>
            <a:r>
              <a:rPr lang="en-US" sz="2000"/>
              <a:t>In BTC or public chains: it usually c</a:t>
            </a:r>
            <a:r>
              <a:rPr b="0" i="0" lang="en-US" sz="2000" u="none" cap="none" strike="noStrike">
                <a:solidFill>
                  <a:srgbClr val="000000"/>
                </a:solidFill>
                <a:latin typeface="Arial"/>
                <a:ea typeface="Arial"/>
                <a:cs typeface="Arial"/>
                <a:sym typeface="Arial"/>
              </a:rPr>
              <a:t>ontains </a:t>
            </a:r>
            <a:r>
              <a:rPr b="0" i="0" lang="en-US" sz="2000" u="sng" cap="none" strike="noStrike">
                <a:solidFill>
                  <a:srgbClr val="000000"/>
                </a:solidFill>
                <a:latin typeface="Arial"/>
                <a:ea typeface="Arial"/>
                <a:cs typeface="Arial"/>
                <a:sym typeface="Arial"/>
              </a:rPr>
              <a:t>economic incentives</a:t>
            </a:r>
            <a:r>
              <a:rPr b="0" i="0" lang="en-US" sz="2000" u="none" cap="none" strike="noStrike">
                <a:solidFill>
                  <a:srgbClr val="000000"/>
                </a:solidFill>
                <a:latin typeface="Arial"/>
                <a:ea typeface="Arial"/>
                <a:cs typeface="Arial"/>
                <a:sym typeface="Arial"/>
              </a:rPr>
              <a:t> </a:t>
            </a:r>
            <a:r>
              <a:rPr lang="en-US" sz="2000"/>
              <a:t>for self sustainable </a:t>
            </a:r>
            <a:r>
              <a:rPr b="1" i="1" lang="en-US" sz="2000" u="sng"/>
              <a:t>validation</a:t>
            </a:r>
            <a:endParaRPr b="1" i="1" u="sng"/>
          </a:p>
          <a:p>
            <a:pPr indent="0" lvl="1"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000"/>
              <a:buFont typeface="Arial"/>
              <a:buNone/>
            </a:pPr>
            <a:r>
              <a:rPr lang="en-US" sz="2000"/>
              <a:t>-</a:t>
            </a:r>
            <a:r>
              <a:rPr b="0" i="0" lang="en-US" sz="2000" u="none" cap="none" strike="noStrike">
                <a:solidFill>
                  <a:srgbClr val="000000"/>
                </a:solidFill>
                <a:latin typeface="Arial"/>
                <a:ea typeface="Arial"/>
                <a:cs typeface="Arial"/>
                <a:sym typeface="Arial"/>
              </a:rPr>
              <a:t> ie. BTC network has incentive reward in its protocol for miners for validating transaction = secure self-operating network.</a:t>
            </a:r>
            <a:endParaRPr/>
          </a:p>
        </p:txBody>
      </p:sp>
      <p:sp>
        <p:nvSpPr>
          <p:cNvPr id="173" name="Shape 173"/>
          <p:cNvSpPr txBox="1"/>
          <p:nvPr/>
        </p:nvSpPr>
        <p:spPr>
          <a:xfrm>
            <a:off x="2577100" y="1306709"/>
            <a:ext cx="6856800" cy="764400"/>
          </a:xfrm>
          <a:prstGeom prst="rect">
            <a:avLst/>
          </a:prstGeom>
          <a:noFill/>
          <a:ln>
            <a:noFill/>
          </a:ln>
        </p:spPr>
        <p:txBody>
          <a:bodyPr anchorCtr="0" anchor="t" bIns="45675" lIns="45675" spcFirstLastPara="1" rIns="45675" wrap="square" tIns="45675">
            <a:noAutofit/>
          </a:bodyPr>
          <a:lstStyle/>
          <a:p>
            <a:pPr indent="-342900" lvl="0" marL="34290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a:t>
            </a:r>
            <a:r>
              <a:rPr b="1" lang="en-US" sz="2000" u="sng"/>
              <a:t>rules</a:t>
            </a:r>
            <a:r>
              <a:rPr b="0" i="0" lang="en-US" sz="2000" u="none" cap="none" strike="noStrike">
                <a:solidFill>
                  <a:srgbClr val="000000"/>
                </a:solidFill>
                <a:latin typeface="Arial"/>
                <a:ea typeface="Arial"/>
                <a:cs typeface="Arial"/>
                <a:sym typeface="Arial"/>
              </a:rPr>
              <a:t> of </a:t>
            </a:r>
            <a:r>
              <a:rPr lang="en-US" sz="2000"/>
              <a:t>a</a:t>
            </a:r>
            <a:r>
              <a:rPr b="0" i="0" lang="en-US" sz="2000" u="none" cap="none" strike="noStrike">
                <a:solidFill>
                  <a:srgbClr val="000000"/>
                </a:solidFill>
                <a:latin typeface="Arial"/>
                <a:ea typeface="Arial"/>
                <a:cs typeface="Arial"/>
                <a:sym typeface="Arial"/>
              </a:rPr>
              <a:t> </a:t>
            </a:r>
            <a:r>
              <a:rPr lang="en-US" sz="2000"/>
              <a:t>blockchain </a:t>
            </a:r>
            <a:r>
              <a:rPr b="1" lang="en-US" sz="2000" u="sng"/>
              <a:t>network </a:t>
            </a:r>
            <a:r>
              <a:rPr lang="en-US" sz="2000"/>
              <a:t>defining how nodes (participants) of the network can operate</a:t>
            </a:r>
            <a:endParaRPr/>
          </a:p>
        </p:txBody>
      </p:sp>
      <p:pic>
        <p:nvPicPr>
          <p:cNvPr descr="Picture 2" id="174" name="Shape 174"/>
          <p:cNvPicPr preferRelativeResize="0"/>
          <p:nvPr/>
        </p:nvPicPr>
        <p:blipFill rotWithShape="1">
          <a:blip r:embed="rId3">
            <a:alphaModFix/>
          </a:blip>
          <a:srcRect b="0" l="0" r="0" t="0"/>
          <a:stretch/>
        </p:blipFill>
        <p:spPr>
          <a:xfrm>
            <a:off x="10050999" y="1371403"/>
            <a:ext cx="4292602" cy="635001"/>
          </a:xfrm>
          <a:prstGeom prst="rect">
            <a:avLst/>
          </a:prstGeom>
          <a:noFill/>
          <a:ln>
            <a:noFill/>
          </a:ln>
        </p:spPr>
      </p:pic>
      <p:pic>
        <p:nvPicPr>
          <p:cNvPr descr="Picture 3" id="175" name="Shape 175"/>
          <p:cNvPicPr preferRelativeResize="0"/>
          <p:nvPr/>
        </p:nvPicPr>
        <p:blipFill rotWithShape="1">
          <a:blip r:embed="rId4">
            <a:alphaModFix/>
          </a:blip>
          <a:srcRect b="0" l="0" r="0" t="0"/>
          <a:stretch/>
        </p:blipFill>
        <p:spPr>
          <a:xfrm>
            <a:off x="7505885" y="2965407"/>
            <a:ext cx="5969191" cy="4559382"/>
          </a:xfrm>
          <a:prstGeom prst="rect">
            <a:avLst/>
          </a:prstGeom>
          <a:noFill/>
          <a:ln>
            <a:noFill/>
          </a:ln>
        </p:spPr>
      </p:pic>
      <p:sp>
        <p:nvSpPr>
          <p:cNvPr id="176" name="Shape 176"/>
          <p:cNvSpPr txBox="1"/>
          <p:nvPr/>
        </p:nvSpPr>
        <p:spPr>
          <a:xfrm>
            <a:off x="1652000" y="5374325"/>
            <a:ext cx="4353300" cy="1973100"/>
          </a:xfrm>
          <a:prstGeom prst="rect">
            <a:avLst/>
          </a:prstGeom>
          <a:noFill/>
          <a:ln>
            <a:noFill/>
          </a:ln>
        </p:spPr>
        <p:txBody>
          <a:bodyPr anchorCtr="0" anchor="t" bIns="45675" lIns="45675" spcFirstLastPara="1" rIns="45675" wrap="square" tIns="45675">
            <a:noAutofit/>
          </a:bodyPr>
          <a:lstStyle/>
          <a:p>
            <a:pPr indent="-342900" lvl="0" marL="342900" marR="0" rtl="0" algn="l">
              <a:lnSpc>
                <a:spcPct val="100000"/>
              </a:lnSpc>
              <a:spcBef>
                <a:spcPts val="0"/>
              </a:spcBef>
              <a:spcAft>
                <a:spcPts val="0"/>
              </a:spcAft>
              <a:buClr>
                <a:srgbClr val="000000"/>
              </a:buClr>
              <a:buSzPts val="2000"/>
              <a:buFont typeface="Arial"/>
              <a:buNone/>
            </a:pPr>
            <a:r>
              <a:rPr lang="en-US" sz="2000"/>
              <a:t>&gt; </a:t>
            </a:r>
            <a:r>
              <a:rPr b="0" i="0" lang="en-US" sz="2000" u="none" cap="none" strike="noStrike">
                <a:solidFill>
                  <a:srgbClr val="000000"/>
                </a:solidFill>
                <a:latin typeface="Arial"/>
                <a:ea typeface="Arial"/>
                <a:cs typeface="Arial"/>
                <a:sym typeface="Arial"/>
              </a:rPr>
              <a:t>Protocol innovation: </a:t>
            </a:r>
            <a:endParaRPr/>
          </a:p>
          <a:p>
            <a:pPr indent="-342900" lvl="0" marL="342900" marR="0" rtl="0" algn="l">
              <a:lnSpc>
                <a:spcPct val="100000"/>
              </a:lnSpc>
              <a:spcBef>
                <a:spcPts val="0"/>
              </a:spcBef>
              <a:spcAft>
                <a:spcPts val="0"/>
              </a:spcAft>
              <a:buClr>
                <a:srgbClr val="000000"/>
              </a:buClr>
              <a:buSzPts val="1100"/>
              <a:buFont typeface="Arial"/>
              <a:buChar char="-"/>
            </a:pPr>
            <a:r>
              <a:rPr lang="en-US" sz="2000"/>
              <a:t>All kinds of rules can be set, and improved upon for the network</a:t>
            </a:r>
            <a:endParaRPr/>
          </a:p>
          <a:p>
            <a:pPr indent="0" lvl="0" marL="0" marR="0" rtl="0" algn="l">
              <a:lnSpc>
                <a:spcPct val="100000"/>
              </a:lnSpc>
              <a:spcBef>
                <a:spcPts val="0"/>
              </a:spcBef>
              <a:spcAft>
                <a:spcPts val="0"/>
              </a:spcAft>
              <a:buNone/>
            </a:pPr>
            <a:r>
              <a:t/>
            </a:r>
            <a:endParaRPr/>
          </a:p>
          <a:p>
            <a:pPr indent="-342900" lvl="0" marL="342900" marR="0" rtl="0" algn="l">
              <a:lnSpc>
                <a:spcPct val="100000"/>
              </a:lnSpc>
              <a:spcBef>
                <a:spcPts val="0"/>
              </a:spcBef>
              <a:spcAft>
                <a:spcPts val="0"/>
              </a:spcAft>
              <a:buClr>
                <a:srgbClr val="000000"/>
              </a:buClr>
              <a:buSzPts val="1100"/>
              <a:buFont typeface="Arial"/>
              <a:buChar char="-"/>
            </a:pPr>
            <a:r>
              <a:rPr b="0" i="0" lang="en-US" sz="2000" u="none" cap="none" strike="noStrike">
                <a:solidFill>
                  <a:srgbClr val="000000"/>
                </a:solidFill>
                <a:latin typeface="Arial"/>
                <a:ea typeface="Arial"/>
                <a:cs typeface="Arial"/>
                <a:sym typeface="Arial"/>
              </a:rPr>
              <a:t>Provide for smart contracts/tools for D-Apps to be build on top of it</a:t>
            </a:r>
            <a:endParaRPr/>
          </a:p>
          <a:p>
            <a:pPr indent="-273050" lvl="0" marL="342900" marR="0" rtl="0" algn="l">
              <a:lnSpc>
                <a:spcPct val="100000"/>
              </a:lnSpc>
              <a:spcBef>
                <a:spcPts val="0"/>
              </a:spcBef>
              <a:spcAft>
                <a:spcPts val="0"/>
              </a:spcAft>
              <a:buClr>
                <a:srgbClr val="000000"/>
              </a:buClr>
              <a:buSzPts val="1100"/>
              <a:buFont typeface="Arial"/>
              <a:buNone/>
            </a:pPr>
            <a:r>
              <a:t/>
            </a:r>
            <a:endParaRPr b="0" i="0" sz="2000" u="none" cap="none" strike="noStrike">
              <a:solidFill>
                <a:srgbClr val="000000"/>
              </a:solidFill>
              <a:latin typeface="Arial"/>
              <a:ea typeface="Arial"/>
              <a:cs typeface="Arial"/>
              <a:sym typeface="Arial"/>
            </a:endParaRPr>
          </a:p>
          <a:p>
            <a:pPr indent="-273050" lvl="0" marL="342900" marR="0" rtl="0" algn="l">
              <a:lnSpc>
                <a:spcPct val="100000"/>
              </a:lnSpc>
              <a:spcBef>
                <a:spcPts val="0"/>
              </a:spcBef>
              <a:spcAft>
                <a:spcPts val="0"/>
              </a:spcAft>
              <a:buClr>
                <a:srgbClr val="000000"/>
              </a:buClr>
              <a:buSzPts val="1100"/>
              <a:buFont typeface="Arial"/>
              <a:buNone/>
            </a:pPr>
            <a:r>
              <a:t/>
            </a:r>
            <a:endParaRPr b="0" i="0" sz="2000" u="none" cap="none" strike="noStrike">
              <a:solidFill>
                <a:srgbClr val="000000"/>
              </a:solidFill>
              <a:latin typeface="Arial"/>
              <a:ea typeface="Arial"/>
              <a:cs typeface="Arial"/>
              <a:sym typeface="Arial"/>
            </a:endParaRPr>
          </a:p>
          <a:p>
            <a:pPr indent="-273050" lvl="0" marL="342900" marR="0" rtl="0" algn="l">
              <a:lnSpc>
                <a:spcPct val="100000"/>
              </a:lnSpc>
              <a:spcBef>
                <a:spcPts val="0"/>
              </a:spcBef>
              <a:spcAft>
                <a:spcPts val="0"/>
              </a:spcAft>
              <a:buClr>
                <a:srgbClr val="000000"/>
              </a:buClr>
              <a:buSzPts val="1100"/>
              <a:buFont typeface="Arial"/>
              <a:buNone/>
            </a:pPr>
            <a:r>
              <a:t/>
            </a:r>
            <a:endParaRPr b="0" i="0" sz="2000" u="none" cap="none" strike="noStrike">
              <a:solidFill>
                <a:srgbClr val="000000"/>
              </a:solidFill>
              <a:latin typeface="Arial"/>
              <a:ea typeface="Arial"/>
              <a:cs typeface="Arial"/>
              <a:sym typeface="Arial"/>
            </a:endParaRPr>
          </a:p>
        </p:txBody>
      </p:sp>
      <p:cxnSp>
        <p:nvCxnSpPr>
          <p:cNvPr id="177" name="Shape 177"/>
          <p:cNvCxnSpPr/>
          <p:nvPr/>
        </p:nvCxnSpPr>
        <p:spPr>
          <a:xfrm>
            <a:off x="730200" y="907400"/>
            <a:ext cx="13170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nvSpPr>
        <p:spPr>
          <a:xfrm>
            <a:off x="731519" y="177165"/>
            <a:ext cx="13167300" cy="7644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31859B"/>
              </a:buClr>
              <a:buSzPts val="4400"/>
              <a:buFont typeface="Open Sans"/>
              <a:buNone/>
            </a:pPr>
            <a:r>
              <a:rPr lang="en-US" sz="4400">
                <a:solidFill>
                  <a:srgbClr val="31859B"/>
                </a:solidFill>
                <a:latin typeface="Open Sans"/>
                <a:ea typeface="Open Sans"/>
                <a:cs typeface="Open Sans"/>
                <a:sym typeface="Open Sans"/>
              </a:rPr>
              <a:t>Recap: Blockchain - Miners</a:t>
            </a:r>
            <a:endParaRPr/>
          </a:p>
        </p:txBody>
      </p:sp>
      <p:sp>
        <p:nvSpPr>
          <p:cNvPr id="183" name="Shape 183"/>
          <p:cNvSpPr txBox="1"/>
          <p:nvPr/>
        </p:nvSpPr>
        <p:spPr>
          <a:xfrm>
            <a:off x="1549850" y="3372500"/>
            <a:ext cx="7585800" cy="38538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None/>
            </a:pPr>
            <a:r>
              <a:rPr b="1" lang="en-US" sz="2000"/>
              <a:t>BTC Mining &lt;&gt; Proof of Work:</a:t>
            </a:r>
            <a:endParaRPr b="1" sz="2000"/>
          </a:p>
          <a:p>
            <a:pPr indent="-355600" lvl="0" marL="457200" marR="0" rtl="0" algn="l">
              <a:lnSpc>
                <a:spcPct val="100000"/>
              </a:lnSpc>
              <a:spcBef>
                <a:spcPts val="0"/>
              </a:spcBef>
              <a:spcAft>
                <a:spcPts val="0"/>
              </a:spcAft>
              <a:buSzPts val="2000"/>
              <a:buChar char="-"/>
            </a:pPr>
            <a:r>
              <a:rPr lang="en-US" sz="2000"/>
              <a:t>Miner solves a </a:t>
            </a:r>
            <a:r>
              <a:rPr b="1" lang="en-US" sz="2000"/>
              <a:t>complex puzzle</a:t>
            </a:r>
            <a:r>
              <a:rPr lang="en-US" sz="2000"/>
              <a:t> to find the Hash aka “Golden Ticket” that proves that </a:t>
            </a:r>
            <a:r>
              <a:rPr b="1" lang="en-US" sz="2000"/>
              <a:t>“I did valuable work” </a:t>
            </a:r>
            <a:endParaRPr b="1" sz="2000"/>
          </a:p>
          <a:p>
            <a:pPr indent="-355600" lvl="1" marL="914400" marR="0" rtl="0" algn="l">
              <a:lnSpc>
                <a:spcPct val="100000"/>
              </a:lnSpc>
              <a:spcBef>
                <a:spcPts val="0"/>
              </a:spcBef>
              <a:spcAft>
                <a:spcPts val="0"/>
              </a:spcAft>
              <a:buSzPts val="2000"/>
              <a:buChar char="-"/>
            </a:pPr>
            <a:r>
              <a:rPr i="1" lang="en-US" sz="2000" u="sng"/>
              <a:t>ie. Trades Energy &gt; Computational Resource &gt; Hash for Block Reward (BTC)</a:t>
            </a:r>
            <a:endParaRPr i="1" sz="2000" u="sng"/>
          </a:p>
          <a:p>
            <a:pPr indent="0" lvl="0" marL="0" marR="0" rtl="0" algn="l">
              <a:lnSpc>
                <a:spcPct val="100000"/>
              </a:lnSpc>
              <a:spcBef>
                <a:spcPts val="0"/>
              </a:spcBef>
              <a:spcAft>
                <a:spcPts val="0"/>
              </a:spcAft>
              <a:buNone/>
            </a:pPr>
            <a:r>
              <a:t/>
            </a:r>
            <a:endParaRPr i="1" sz="2000" u="sng"/>
          </a:p>
          <a:p>
            <a:pPr indent="-355600" lvl="0" marL="457200" marR="0" rtl="0" algn="l">
              <a:lnSpc>
                <a:spcPct val="100000"/>
              </a:lnSpc>
              <a:spcBef>
                <a:spcPts val="0"/>
              </a:spcBef>
              <a:spcAft>
                <a:spcPts val="0"/>
              </a:spcAft>
              <a:buSzPts val="2000"/>
              <a:buChar char="-"/>
            </a:pPr>
            <a:r>
              <a:rPr lang="en-US" sz="2000"/>
              <a:t>Other forms of consensus algorithms developed over time:</a:t>
            </a:r>
            <a:endParaRPr sz="2000"/>
          </a:p>
          <a:p>
            <a:pPr indent="-355600" lvl="1" marL="914400" marR="0" rtl="0" algn="l">
              <a:lnSpc>
                <a:spcPct val="100000"/>
              </a:lnSpc>
              <a:spcBef>
                <a:spcPts val="0"/>
              </a:spcBef>
              <a:spcAft>
                <a:spcPts val="0"/>
              </a:spcAft>
              <a:buSzPts val="2000"/>
              <a:buChar char="-"/>
            </a:pPr>
            <a:r>
              <a:rPr lang="en-US" sz="2000"/>
              <a:t>Proof of Stake (PoS)</a:t>
            </a:r>
            <a:endParaRPr sz="2000"/>
          </a:p>
          <a:p>
            <a:pPr indent="-355600" lvl="1" marL="914400" marR="0" rtl="0" algn="l">
              <a:lnSpc>
                <a:spcPct val="100000"/>
              </a:lnSpc>
              <a:spcBef>
                <a:spcPts val="0"/>
              </a:spcBef>
              <a:spcAft>
                <a:spcPts val="0"/>
              </a:spcAft>
              <a:buSzPts val="2000"/>
              <a:buChar char="-"/>
            </a:pPr>
            <a:r>
              <a:rPr lang="en-US" sz="2000"/>
              <a:t>Directed Acyclic Graph (DAG) based consensus mechanisms </a:t>
            </a:r>
            <a:endParaRPr sz="2000"/>
          </a:p>
        </p:txBody>
      </p:sp>
      <p:sp>
        <p:nvSpPr>
          <p:cNvPr id="184" name="Shape 184"/>
          <p:cNvSpPr txBox="1"/>
          <p:nvPr/>
        </p:nvSpPr>
        <p:spPr>
          <a:xfrm>
            <a:off x="1841126" y="1359400"/>
            <a:ext cx="7585800" cy="738600"/>
          </a:xfrm>
          <a:prstGeom prst="rect">
            <a:avLst/>
          </a:prstGeom>
          <a:noFill/>
          <a:ln>
            <a:noFill/>
          </a:ln>
        </p:spPr>
        <p:txBody>
          <a:bodyPr anchorCtr="0" anchor="t" bIns="45675" lIns="45675" spcFirstLastPara="1" rIns="45675" wrap="square" tIns="45675">
            <a:noAutofit/>
          </a:bodyPr>
          <a:lstStyle/>
          <a:p>
            <a:pPr indent="-342900" lvl="0" marL="342900" marR="0" rtl="0" algn="ctr">
              <a:lnSpc>
                <a:spcPct val="100000"/>
              </a:lnSpc>
              <a:spcBef>
                <a:spcPts val="0"/>
              </a:spcBef>
              <a:spcAft>
                <a:spcPts val="0"/>
              </a:spcAft>
              <a:buClr>
                <a:srgbClr val="000000"/>
              </a:buClr>
              <a:buSzPts val="2000"/>
              <a:buFont typeface="Arial"/>
              <a:buNone/>
            </a:pPr>
            <a:r>
              <a:rPr b="1" i="1" lang="en-US" sz="2000" u="sng"/>
              <a:t>Miners</a:t>
            </a:r>
            <a:r>
              <a:rPr i="1" lang="en-US" sz="2000"/>
              <a:t> </a:t>
            </a:r>
            <a:r>
              <a:rPr lang="en-US" sz="2000"/>
              <a:t>are participants in a Blockchain network who perform </a:t>
            </a:r>
            <a:r>
              <a:rPr b="1" i="1" lang="en-US" sz="2000" u="sng"/>
              <a:t>valuable work</a:t>
            </a:r>
            <a:r>
              <a:rPr i="1" lang="en-US" sz="2000"/>
              <a:t> </a:t>
            </a:r>
            <a:r>
              <a:rPr lang="en-US" sz="2000"/>
              <a:t>required for the network to operate</a:t>
            </a:r>
            <a:endParaRPr/>
          </a:p>
        </p:txBody>
      </p:sp>
      <p:pic>
        <p:nvPicPr>
          <p:cNvPr descr="Picture 2" id="185" name="Shape 185"/>
          <p:cNvPicPr preferRelativeResize="0"/>
          <p:nvPr/>
        </p:nvPicPr>
        <p:blipFill rotWithShape="1">
          <a:blip r:embed="rId3">
            <a:alphaModFix/>
          </a:blip>
          <a:srcRect b="0" l="0" r="0" t="0"/>
          <a:stretch/>
        </p:blipFill>
        <p:spPr>
          <a:xfrm>
            <a:off x="10056079" y="1359399"/>
            <a:ext cx="4318002" cy="673101"/>
          </a:xfrm>
          <a:prstGeom prst="rect">
            <a:avLst/>
          </a:prstGeom>
          <a:noFill/>
          <a:ln>
            <a:noFill/>
          </a:ln>
        </p:spPr>
      </p:pic>
      <p:pic>
        <p:nvPicPr>
          <p:cNvPr id="186" name="Shape 186"/>
          <p:cNvPicPr preferRelativeResize="0"/>
          <p:nvPr/>
        </p:nvPicPr>
        <p:blipFill>
          <a:blip r:embed="rId4">
            <a:alphaModFix/>
          </a:blip>
          <a:stretch>
            <a:fillRect/>
          </a:stretch>
        </p:blipFill>
        <p:spPr>
          <a:xfrm>
            <a:off x="13454300" y="7714016"/>
            <a:ext cx="1176100" cy="515575"/>
          </a:xfrm>
          <a:prstGeom prst="rect">
            <a:avLst/>
          </a:prstGeom>
          <a:noFill/>
          <a:ln>
            <a:noFill/>
          </a:ln>
        </p:spPr>
      </p:pic>
      <p:cxnSp>
        <p:nvCxnSpPr>
          <p:cNvPr id="187" name="Shape 187"/>
          <p:cNvCxnSpPr/>
          <p:nvPr/>
        </p:nvCxnSpPr>
        <p:spPr>
          <a:xfrm>
            <a:off x="730200" y="907400"/>
            <a:ext cx="13170000" cy="0"/>
          </a:xfrm>
          <a:prstGeom prst="straightConnector1">
            <a:avLst/>
          </a:prstGeom>
          <a:noFill/>
          <a:ln cap="flat" cmpd="sng" w="9525">
            <a:solidFill>
              <a:schemeClr val="dk2"/>
            </a:solidFill>
            <a:prstDash val="solid"/>
            <a:round/>
            <a:headEnd len="med" w="med" type="none"/>
            <a:tailEnd len="med" w="med" type="none"/>
          </a:ln>
        </p:spPr>
      </p:cxnSp>
      <p:pic>
        <p:nvPicPr>
          <p:cNvPr id="188" name="Shape 188"/>
          <p:cNvPicPr preferRelativeResize="0"/>
          <p:nvPr/>
        </p:nvPicPr>
        <p:blipFill>
          <a:blip r:embed="rId5">
            <a:alphaModFix/>
          </a:blip>
          <a:stretch>
            <a:fillRect/>
          </a:stretch>
        </p:blipFill>
        <p:spPr>
          <a:xfrm>
            <a:off x="9426925" y="3571438"/>
            <a:ext cx="4009875" cy="3304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